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1"/>
  </p:notesMasterIdLst>
  <p:sldIdLst>
    <p:sldId id="257" r:id="rId2"/>
    <p:sldId id="317" r:id="rId3"/>
    <p:sldId id="318" r:id="rId4"/>
    <p:sldId id="422" r:id="rId5"/>
    <p:sldId id="259" r:id="rId6"/>
    <p:sldId id="332" r:id="rId7"/>
    <p:sldId id="425" r:id="rId8"/>
    <p:sldId id="428" r:id="rId9"/>
    <p:sldId id="446" r:id="rId10"/>
    <p:sldId id="447" r:id="rId11"/>
    <p:sldId id="448" r:id="rId12"/>
    <p:sldId id="395" r:id="rId13"/>
    <p:sldId id="437" r:id="rId14"/>
    <p:sldId id="438" r:id="rId15"/>
    <p:sldId id="439" r:id="rId16"/>
    <p:sldId id="430" r:id="rId17"/>
    <p:sldId id="431" r:id="rId18"/>
    <p:sldId id="434" r:id="rId19"/>
    <p:sldId id="435" r:id="rId20"/>
    <p:sldId id="433" r:id="rId21"/>
    <p:sldId id="432" r:id="rId22"/>
    <p:sldId id="436" r:id="rId23"/>
    <p:sldId id="440" r:id="rId24"/>
    <p:sldId id="441" r:id="rId25"/>
    <p:sldId id="443" r:id="rId26"/>
    <p:sldId id="442" r:id="rId27"/>
    <p:sldId id="444" r:id="rId28"/>
    <p:sldId id="445" r:id="rId29"/>
    <p:sldId id="419" r:id="rId30"/>
  </p:sldIdLst>
  <p:sldSz cx="12192000" cy="6858000"/>
  <p:notesSz cx="6858000" cy="9144000"/>
  <p:embeddedFontLst>
    <p:embeddedFont>
      <p:font typeface="等线" panose="02010600030101010101" pitchFamily="2" charset="-122"/>
      <p:regular r:id="rId32"/>
      <p:bold r:id="rId33"/>
    </p:embeddedFont>
    <p:embeddedFont>
      <p:font typeface="等线 Light" panose="02010600030101010101" pitchFamily="2" charset="-122"/>
      <p:regular r:id="rId34"/>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4A2C4"/>
    <a:srgbClr val="70B5BE"/>
    <a:srgbClr val="2A566E"/>
    <a:srgbClr val="73909F"/>
    <a:srgbClr val="67CDDA"/>
    <a:srgbClr val="268F9C"/>
    <a:srgbClr val="E56A87"/>
    <a:srgbClr val="D71D49"/>
    <a:srgbClr val="EC728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94651" autoAdjust="0"/>
  </p:normalViewPr>
  <p:slideViewPr>
    <p:cSldViewPr snapToGrid="0">
      <p:cViewPr varScale="1">
        <p:scale>
          <a:sx n="79" d="100"/>
          <a:sy n="79" d="100"/>
        </p:scale>
        <p:origin x="1646" y="77"/>
      </p:cViewPr>
      <p:guideLst/>
    </p:cSldViewPr>
  </p:slideViewPr>
  <p:outlineViewPr>
    <p:cViewPr>
      <p:scale>
        <a:sx n="33" d="100"/>
        <a:sy n="33" d="100"/>
      </p:scale>
      <p:origin x="0" y="0"/>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1C3115-4B9F-44B9-AE8C-124E9DC1AC46}" type="datetimeFigureOut">
              <a:rPr lang="zh-CN" altLang="en-US" smtClean="0"/>
              <a:t>2021/12/19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88FE0D-56B4-43AA-BCFC-F5089E90D0C9}"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hasCustomPrompt="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hasCustomPrompt="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hasCustomPrompt="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hasCustomPrompt="1"/>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hasCustomPrompt="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hasCustomPrompt="1"/>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hasCustomPrompt="1"/>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hasCustomPrompt="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hasCustomPrompt="1"/>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E12447B-FF59-4A90-A8E8-57E73DC13304}" type="datetimeFigureOut">
              <a:rPr lang="zh-CN" altLang="en-US" smtClean="0"/>
              <a:t>2021/12/19</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7E74FCA5-2974-47E6-82F6-07FFA3D6C652}"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E12447B-FF59-4A90-A8E8-57E73DC13304}" type="datetimeFigureOut">
              <a:rPr lang="zh-CN" altLang="en-US" smtClean="0"/>
              <a:t>2021/12/19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E74FCA5-2974-47E6-82F6-07FFA3D6C652}"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slide" Target="slide25.xml"/><Relationship Id="rId3" Type="http://schemas.openxmlformats.org/officeDocument/2006/relationships/slide" Target="slide3.xml"/><Relationship Id="rId7" Type="http://schemas.openxmlformats.org/officeDocument/2006/relationships/slide" Target="slide23.xm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slide" Target="slide20.xml"/><Relationship Id="rId5" Type="http://schemas.openxmlformats.org/officeDocument/2006/relationships/slide" Target="slide16.xml"/><Relationship Id="rId4" Type="http://schemas.openxmlformats.org/officeDocument/2006/relationships/slide" Target="slide1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5899" b="30725"/>
          <a:stretch>
            <a:fillRect/>
          </a:stretch>
        </p:blipFill>
        <p:spPr>
          <a:xfrm>
            <a:off x="0" y="1"/>
            <a:ext cx="12192000" cy="4129171"/>
          </a:xfrm>
          <a:prstGeom prst="rect">
            <a:avLst/>
          </a:prstGeom>
        </p:spPr>
      </p:pic>
      <p:sp>
        <p:nvSpPr>
          <p:cNvPr id="3" name="TextBox 13"/>
          <p:cNvSpPr txBox="1"/>
          <p:nvPr/>
        </p:nvSpPr>
        <p:spPr>
          <a:xfrm>
            <a:off x="2918667" y="4265506"/>
            <a:ext cx="6354666" cy="707886"/>
          </a:xfrm>
          <a:prstGeom prst="rect">
            <a:avLst/>
          </a:prstGeom>
          <a:noFill/>
        </p:spPr>
        <p:txBody>
          <a:bodyPr wrap="square" rtlCol="0">
            <a:spAutoFit/>
          </a:bodyPr>
          <a:lstStyle/>
          <a:p>
            <a:pPr lvl="0" algn="ctr">
              <a:defRPr/>
            </a:pPr>
            <a:r>
              <a:rPr lang="zh-CN" altLang="en-US" sz="4000" b="1" dirty="0">
                <a:solidFill>
                  <a:srgbClr val="2A566E"/>
                </a:solidFill>
                <a:latin typeface="思源黑体 Bold" panose="020B0800000000000000" pitchFamily="34" charset="-122"/>
                <a:ea typeface="思源黑体 Bold" panose="020B0800000000000000" pitchFamily="34" charset="-122"/>
              </a:rPr>
              <a:t> 矩阵的卷积运算</a:t>
            </a:r>
          </a:p>
        </p:txBody>
      </p:sp>
      <p:sp>
        <p:nvSpPr>
          <p:cNvPr id="5" name="TextBox 84"/>
          <p:cNvSpPr txBox="1"/>
          <p:nvPr/>
        </p:nvSpPr>
        <p:spPr>
          <a:xfrm>
            <a:off x="3975083" y="5629368"/>
            <a:ext cx="4374916" cy="338554"/>
          </a:xfrm>
          <a:prstGeom prst="rect">
            <a:avLst/>
          </a:prstGeom>
          <a:noFill/>
        </p:spPr>
        <p:txBody>
          <a:bodyPr wrap="none" rtlCol="0">
            <a:spAutoFit/>
          </a:bodyPr>
          <a:lstStyle/>
          <a:p>
            <a:r>
              <a:rPr lang="zh-CN" altLang="en-US" sz="1600" b="1" dirty="0">
                <a:solidFill>
                  <a:srgbClr val="2A566E"/>
                </a:solidFill>
                <a:latin typeface="思源黑体 Bold" panose="020B0800000000000000" pitchFamily="34" charset="-122"/>
                <a:ea typeface="思源黑体 Bold" panose="020B0800000000000000" pitchFamily="34" charset="-122"/>
              </a:rPr>
              <a:t>小组成员：罗鹏 胡臻初 付俊博 王子豪 李卓奥</a:t>
            </a:r>
          </a:p>
        </p:txBody>
      </p:sp>
      <p:sp>
        <p:nvSpPr>
          <p:cNvPr id="6" name="矩形 5"/>
          <p:cNvSpPr/>
          <p:nvPr/>
        </p:nvSpPr>
        <p:spPr>
          <a:xfrm>
            <a:off x="0" y="0"/>
            <a:ext cx="12192000" cy="4129171"/>
          </a:xfrm>
          <a:prstGeom prst="rect">
            <a:avLst/>
          </a:prstGeom>
          <a:gradFill>
            <a:gsLst>
              <a:gs pos="75000">
                <a:srgbClr val="268F9C">
                  <a:alpha val="70000"/>
                </a:srgbClr>
              </a:gs>
              <a:gs pos="37000">
                <a:srgbClr val="67CDDA">
                  <a:alpha val="70000"/>
                </a:srgbClr>
              </a:gs>
              <a:gs pos="0">
                <a:srgbClr val="70B5BE">
                  <a:alpha val="70000"/>
                </a:srgbClr>
              </a:gs>
              <a:gs pos="99000">
                <a:srgbClr val="64A2C4">
                  <a:alpha val="7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9600" dirty="0"/>
              <a:t>数字逻辑</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grpId="0" nodeType="after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44DAFC8-EBB9-4A87-9970-A7F5D8B9033C}"/>
              </a:ext>
            </a:extLst>
          </p:cNvPr>
          <p:cNvSpPr txBox="1"/>
          <p:nvPr/>
        </p:nvSpPr>
        <p:spPr>
          <a:xfrm>
            <a:off x="682657" y="579450"/>
            <a:ext cx="7537516"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3200" b="1" dirty="0">
                <a:solidFill>
                  <a:srgbClr val="70B5BE"/>
                </a:solidFill>
                <a:latin typeface="FandolSong-Bold-Identity-H"/>
                <a:ea typeface="等线" panose="02010600030101010101" pitchFamily="2" charset="-122"/>
              </a:rPr>
              <a:t>Display</a:t>
            </a:r>
            <a:r>
              <a:rPr kumimoji="0" lang="zh-CN" altLang="en-US" sz="3200" b="1" i="0" u="none" strike="noStrike" kern="1200" cap="none" spc="0" normalizeH="0" baseline="0" noProof="0" dirty="0">
                <a:ln>
                  <a:noFill/>
                </a:ln>
                <a:solidFill>
                  <a:srgbClr val="70B5BE"/>
                </a:solidFill>
                <a:effectLst/>
                <a:uLnTx/>
                <a:uFillTx/>
                <a:latin typeface="FandolSong-Bold-Identity-H"/>
                <a:ea typeface="等线" panose="02010600030101010101" pitchFamily="2" charset="-122"/>
                <a:cs typeface="+mn-cs"/>
              </a:rPr>
              <a:t>模块（基于</a:t>
            </a:r>
            <a:r>
              <a:rPr kumimoji="0" lang="en-US" altLang="zh-CN" sz="3200" b="1" i="0" u="none" strike="noStrike" kern="1200" cap="none" spc="0" normalizeH="0" baseline="0" noProof="0" dirty="0">
                <a:ln>
                  <a:noFill/>
                </a:ln>
                <a:solidFill>
                  <a:srgbClr val="70B5BE"/>
                </a:solidFill>
                <a:effectLst/>
                <a:uLnTx/>
                <a:uFillTx/>
                <a:latin typeface="FandolSong-Bold-Identity-H"/>
                <a:ea typeface="等线" panose="02010600030101010101" pitchFamily="2" charset="-122"/>
                <a:cs typeface="+mn-cs"/>
              </a:rPr>
              <a:t>FPGA</a:t>
            </a:r>
            <a:r>
              <a:rPr kumimoji="0" lang="zh-CN" altLang="en-US" sz="3200" b="1" i="0" u="none" strike="noStrike" kern="1200" cap="none" spc="0" normalizeH="0" baseline="0" noProof="0" dirty="0">
                <a:ln>
                  <a:noFill/>
                </a:ln>
                <a:solidFill>
                  <a:srgbClr val="70B5BE"/>
                </a:solidFill>
                <a:effectLst/>
                <a:uLnTx/>
                <a:uFillTx/>
                <a:latin typeface="FandolSong-Bold-Identity-H"/>
                <a:ea typeface="等线" panose="02010600030101010101" pitchFamily="2" charset="-122"/>
                <a:cs typeface="+mn-cs"/>
              </a:rPr>
              <a:t>的输入输出模块）</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b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 name="文本框 6">
            <a:extLst>
              <a:ext uri="{FF2B5EF4-FFF2-40B4-BE49-F238E27FC236}">
                <a16:creationId xmlns:a16="http://schemas.microsoft.com/office/drawing/2014/main" id="{3B507746-9736-4D2D-AF8A-C45A06F9D246}"/>
              </a:ext>
            </a:extLst>
          </p:cNvPr>
          <p:cNvSpPr txBox="1"/>
          <p:nvPr/>
        </p:nvSpPr>
        <p:spPr>
          <a:xfrm>
            <a:off x="1284403" y="1806572"/>
            <a:ext cx="8453486" cy="34163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solidFill>
                  <a:prstClr val="black"/>
                </a:solidFill>
                <a:latin typeface="等线"/>
                <a:ea typeface="等线" panose="02010600030101010101" pitchFamily="2" charset="-122"/>
              </a:rPr>
              <a:t>Display</a:t>
            </a:r>
            <a:r>
              <a:rPr lang="zh-CN" altLang="en-US" dirty="0">
                <a:solidFill>
                  <a:prstClr val="black"/>
                </a:solidFill>
                <a:latin typeface="等线"/>
                <a:ea typeface="等线" panose="02010600030101010101" pitchFamily="2" charset="-122"/>
              </a:rPr>
              <a:t>模块根据卷积模块的输入和输出接口，将其与</a:t>
            </a:r>
            <a:r>
              <a:rPr lang="en-US" altLang="zh-CN" dirty="0">
                <a:solidFill>
                  <a:prstClr val="black"/>
                </a:solidFill>
                <a:latin typeface="等线"/>
                <a:ea typeface="等线" panose="02010600030101010101" pitchFamily="2" charset="-122"/>
              </a:rPr>
              <a:t>lcd</a:t>
            </a:r>
            <a:r>
              <a:rPr lang="zh-CN" altLang="en-US" dirty="0">
                <a:solidFill>
                  <a:prstClr val="black"/>
                </a:solidFill>
                <a:latin typeface="等线"/>
                <a:ea typeface="等线" panose="02010600030101010101" pitchFamily="2" charset="-122"/>
              </a:rPr>
              <a:t>模块相连接，使开发板上</a:t>
            </a:r>
            <a:r>
              <a:rPr lang="en-US" altLang="zh-CN" dirty="0">
                <a:solidFill>
                  <a:prstClr val="black"/>
                </a:solidFill>
                <a:latin typeface="等线"/>
                <a:ea typeface="等线" panose="02010600030101010101" pitchFamily="2" charset="-122"/>
              </a:rPr>
              <a:t>lcd</a:t>
            </a:r>
            <a:r>
              <a:rPr lang="zh-CN" altLang="en-US" dirty="0">
                <a:solidFill>
                  <a:prstClr val="black"/>
                </a:solidFill>
                <a:latin typeface="等线"/>
                <a:ea typeface="等线" panose="02010600030101010101" pitchFamily="2" charset="-122"/>
              </a:rPr>
              <a:t>模块中输入的数据传入卷积模块，并将模块中的输出结果显示在</a:t>
            </a:r>
            <a:r>
              <a:rPr lang="en-US" altLang="zh-CN" dirty="0">
                <a:solidFill>
                  <a:prstClr val="black"/>
                </a:solidFill>
                <a:latin typeface="等线"/>
                <a:ea typeface="等线" panose="02010600030101010101" pitchFamily="2" charset="-122"/>
              </a:rPr>
              <a:t>lcd</a:t>
            </a:r>
            <a:r>
              <a:rPr lang="zh-CN" altLang="en-US" dirty="0">
                <a:solidFill>
                  <a:prstClr val="black"/>
                </a:solidFill>
                <a:latin typeface="等线"/>
                <a:ea typeface="等线" panose="02010600030101010101" pitchFamily="2" charset="-122"/>
              </a:rPr>
              <a:t>屏幕上，实现数据的输入和输出。</a:t>
            </a:r>
            <a:endParaRPr lang="en-US" altLang="zh-CN" dirty="0">
              <a:solidFill>
                <a:prstClr val="black"/>
              </a:solidFill>
              <a:latin typeface="等线"/>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等线"/>
                <a:ea typeface="等线" panose="02010600030101010101" pitchFamily="2" charset="-122"/>
              </a:rPr>
              <a:t>为了实现</a:t>
            </a:r>
            <a:r>
              <a:rPr lang="en-US" altLang="zh-CN" dirty="0">
                <a:solidFill>
                  <a:prstClr val="black"/>
                </a:solidFill>
                <a:latin typeface="等线"/>
                <a:ea typeface="等线" panose="02010600030101010101" pitchFamily="2" charset="-122"/>
              </a:rPr>
              <a:t>34</a:t>
            </a:r>
            <a:r>
              <a:rPr lang="zh-CN" altLang="en-US" dirty="0">
                <a:solidFill>
                  <a:prstClr val="black"/>
                </a:solidFill>
                <a:latin typeface="等线"/>
                <a:ea typeface="等线" panose="02010600030101010101" pitchFamily="2" charset="-122"/>
              </a:rPr>
              <a:t>个数值的输入，我们通过修改物理限制文档，将开发板上的六个拨码开关作为二进制组合表示矩阵不同位置数值的输入信号。如，六个开关同时向上拨（代表“</a:t>
            </a:r>
            <a:r>
              <a:rPr lang="en-US" altLang="zh-CN" dirty="0">
                <a:solidFill>
                  <a:prstClr val="black"/>
                </a:solidFill>
                <a:latin typeface="等线"/>
                <a:ea typeface="等线" panose="02010600030101010101" pitchFamily="2" charset="-122"/>
              </a:rPr>
              <a:t>000000</a:t>
            </a:r>
            <a:r>
              <a:rPr lang="zh-CN" altLang="en-US" dirty="0">
                <a:solidFill>
                  <a:prstClr val="black"/>
                </a:solidFill>
                <a:latin typeface="等线"/>
                <a:ea typeface="等线" panose="02010600030101010101" pitchFamily="2" charset="-122"/>
              </a:rPr>
              <a:t>”），即表示对第一个矩阵的第一行第一个数值进行输入操作。</a:t>
            </a:r>
            <a:endParaRPr lang="en-US" altLang="zh-CN" dirty="0">
              <a:solidFill>
                <a:prstClr val="black"/>
              </a:solidFill>
              <a:latin typeface="等线"/>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等线"/>
                <a:ea typeface="等线" panose="02010600030101010101" pitchFamily="2" charset="-122"/>
              </a:rPr>
              <a:t>本模块实现了在开发板上输入任意数值的功能，而非将数值写死入模块，增强了模块的的实用性。</a:t>
            </a:r>
            <a:endParaRPr lang="en-US" altLang="zh-CN" dirty="0">
              <a:solidFill>
                <a:prstClr val="black"/>
              </a:solidFill>
              <a:latin typeface="等线"/>
              <a:ea typeface="等线" panose="02010600030101010101"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solidFill>
                  <a:prstClr val="black"/>
                </a:solidFill>
                <a:latin typeface="等线"/>
                <a:ea typeface="等线" panose="02010600030101010101" pitchFamily="2" charset="-122"/>
              </a:rPr>
              <a:t>为了实现六个数值的输入，我们发现原始的单个拨码开关作为控制信号是远远不够的，只有六个拨码开关作为控制信号才能实现</a:t>
            </a:r>
            <a:r>
              <a:rPr lang="en-US" altLang="zh-CN" dirty="0">
                <a:solidFill>
                  <a:prstClr val="black"/>
                </a:solidFill>
                <a:latin typeface="等线"/>
                <a:ea typeface="等线" panose="02010600030101010101" pitchFamily="2" charset="-122"/>
              </a:rPr>
              <a:t>34</a:t>
            </a:r>
            <a:r>
              <a:rPr lang="zh-CN" altLang="en-US" dirty="0">
                <a:solidFill>
                  <a:prstClr val="black"/>
                </a:solidFill>
                <a:latin typeface="等线"/>
                <a:ea typeface="等线" panose="02010600030101010101" pitchFamily="2" charset="-122"/>
              </a:rPr>
              <a:t>个不同数值的独立输入（</a:t>
            </a:r>
            <a:r>
              <a:rPr lang="en-US" altLang="zh-CN" dirty="0">
                <a:solidFill>
                  <a:prstClr val="black"/>
                </a:solidFill>
                <a:latin typeface="等线"/>
                <a:ea typeface="等线" panose="02010600030101010101" pitchFamily="2" charset="-122"/>
              </a:rPr>
              <a:t>2^6&gt;34</a:t>
            </a:r>
            <a:r>
              <a:rPr lang="zh-CN" altLang="en-US" dirty="0">
                <a:solidFill>
                  <a:prstClr val="black"/>
                </a:solidFill>
                <a:latin typeface="等线"/>
                <a:ea typeface="等线" panose="02010600030101010101" pitchFamily="2" charset="-122"/>
              </a:rPr>
              <a:t>）。</a:t>
            </a:r>
            <a:b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15775236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44DAFC8-EBB9-4A87-9970-A7F5D8B9033C}"/>
              </a:ext>
            </a:extLst>
          </p:cNvPr>
          <p:cNvSpPr txBox="1"/>
          <p:nvPr/>
        </p:nvSpPr>
        <p:spPr>
          <a:xfrm>
            <a:off x="682657" y="579450"/>
            <a:ext cx="7537516"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70B5BE"/>
                </a:solidFill>
                <a:effectLst/>
                <a:uLnTx/>
                <a:uFillTx/>
                <a:latin typeface="FandolSong-Bold-Identity-H"/>
                <a:ea typeface="等线" panose="02010600030101010101" pitchFamily="2" charset="-122"/>
                <a:cs typeface="+mn-cs"/>
              </a:rPr>
              <a:t>实验中遇到的问题以及解决过程</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b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 name="文本框 6">
            <a:extLst>
              <a:ext uri="{FF2B5EF4-FFF2-40B4-BE49-F238E27FC236}">
                <a16:creationId xmlns:a16="http://schemas.microsoft.com/office/drawing/2014/main" id="{3B507746-9736-4D2D-AF8A-C45A06F9D246}"/>
              </a:ext>
            </a:extLst>
          </p:cNvPr>
          <p:cNvSpPr txBox="1"/>
          <p:nvPr/>
        </p:nvSpPr>
        <p:spPr>
          <a:xfrm>
            <a:off x="1284403" y="1806572"/>
            <a:ext cx="8453486" cy="3693319"/>
          </a:xfrm>
          <a:prstGeom prst="rect">
            <a:avLst/>
          </a:prstGeom>
          <a:noFill/>
        </p:spPr>
        <p:txBody>
          <a:bodyPr wrap="square">
            <a:spAutoFit/>
          </a:bodyPr>
          <a:lstStyle/>
          <a:p>
            <a:pPr lvl="0"/>
            <a:r>
              <a:rPr lang="zh-CN" altLang="en-US" dirty="0">
                <a:solidFill>
                  <a:prstClr val="black"/>
                </a:solidFill>
              </a:rPr>
              <a:t> </a:t>
            </a:r>
            <a:r>
              <a:rPr lang="en-US" altLang="zh-CN" dirty="0">
                <a:solidFill>
                  <a:prstClr val="black"/>
                </a:solidFill>
              </a:rPr>
              <a:t>1</a:t>
            </a:r>
            <a:r>
              <a:rPr lang="zh-CN" altLang="en-US" dirty="0">
                <a:solidFill>
                  <a:prstClr val="black"/>
                </a:solidFill>
              </a:rPr>
              <a:t>、初始计划为将</a:t>
            </a:r>
            <a:r>
              <a:rPr lang="en-US" altLang="zh-CN" dirty="0">
                <a:solidFill>
                  <a:prstClr val="black"/>
                </a:solidFill>
              </a:rPr>
              <a:t>5*5</a:t>
            </a:r>
            <a:r>
              <a:rPr lang="zh-CN" altLang="en-US" dirty="0">
                <a:solidFill>
                  <a:prstClr val="black"/>
                </a:solidFill>
              </a:rPr>
              <a:t>的矩阵用</a:t>
            </a:r>
            <a:r>
              <a:rPr lang="en-US" altLang="zh-CN" dirty="0">
                <a:solidFill>
                  <a:prstClr val="black"/>
                </a:solidFill>
              </a:rPr>
              <a:t>0</a:t>
            </a:r>
            <a:r>
              <a:rPr lang="zh-CN" altLang="en-US" dirty="0">
                <a:solidFill>
                  <a:prstClr val="black"/>
                </a:solidFill>
              </a:rPr>
              <a:t>填充至</a:t>
            </a:r>
            <a:r>
              <a:rPr lang="en-US" altLang="zh-CN" dirty="0">
                <a:solidFill>
                  <a:prstClr val="black"/>
                </a:solidFill>
              </a:rPr>
              <a:t>9*9</a:t>
            </a:r>
            <a:r>
              <a:rPr lang="zh-CN" altLang="en-US" dirty="0">
                <a:solidFill>
                  <a:prstClr val="black"/>
                </a:solidFill>
              </a:rPr>
              <a:t>大小并与</a:t>
            </a:r>
            <a:r>
              <a:rPr lang="en-US" altLang="zh-CN" dirty="0">
                <a:solidFill>
                  <a:prstClr val="black"/>
                </a:solidFill>
              </a:rPr>
              <a:t>5*5</a:t>
            </a:r>
            <a:r>
              <a:rPr lang="zh-CN" altLang="en-US" dirty="0">
                <a:solidFill>
                  <a:prstClr val="black"/>
                </a:solidFill>
              </a:rPr>
              <a:t>的卷积核进行卷积运算，但是因为</a:t>
            </a:r>
            <a:r>
              <a:rPr lang="en-US" altLang="zh-CN" dirty="0">
                <a:solidFill>
                  <a:prstClr val="black"/>
                </a:solidFill>
              </a:rPr>
              <a:t>IO</a:t>
            </a:r>
            <a:r>
              <a:rPr lang="zh-CN" altLang="en-US" dirty="0">
                <a:solidFill>
                  <a:prstClr val="black"/>
                </a:solidFill>
              </a:rPr>
              <a:t>口太多被迫降低规模</a:t>
            </a:r>
            <a:endParaRPr lang="en-US" altLang="zh-CN" dirty="0">
              <a:solidFill>
                <a:prstClr val="black"/>
              </a:solidFill>
            </a:endParaRPr>
          </a:p>
          <a:p>
            <a:pPr lvl="0"/>
            <a:endParaRPr lang="en-US" altLang="zh-CN" dirty="0">
              <a:solidFill>
                <a:prstClr val="black"/>
              </a:solidFill>
            </a:endParaRPr>
          </a:p>
          <a:p>
            <a:pPr lvl="0"/>
            <a:endParaRPr lang="en-US" altLang="zh-CN" dirty="0">
              <a:solidFill>
                <a:prstClr val="black"/>
              </a:solidFill>
            </a:endParaRPr>
          </a:p>
          <a:p>
            <a:pPr lvl="0"/>
            <a:endParaRPr lang="zh-CN" altLang="en-US" dirty="0">
              <a:solidFill>
                <a:prstClr val="black"/>
              </a:solidFill>
            </a:endParaRPr>
          </a:p>
          <a:p>
            <a:pPr lvl="0"/>
            <a:r>
              <a:rPr lang="zh-CN" altLang="en-US" dirty="0">
                <a:solidFill>
                  <a:prstClr val="black"/>
                </a:solidFill>
              </a:rPr>
              <a:t> </a:t>
            </a:r>
            <a:r>
              <a:rPr lang="en-US" altLang="zh-CN" dirty="0">
                <a:solidFill>
                  <a:prstClr val="black"/>
                </a:solidFill>
              </a:rPr>
              <a:t>2</a:t>
            </a:r>
            <a:r>
              <a:rPr lang="zh-CN" altLang="en-US" dirty="0">
                <a:solidFill>
                  <a:prstClr val="black"/>
                </a:solidFill>
              </a:rPr>
              <a:t>、在实现卷积窗口滑动的过程中出现的问题：</a:t>
            </a:r>
            <a:endParaRPr lang="en-US" altLang="zh-CN" dirty="0">
              <a:solidFill>
                <a:prstClr val="black"/>
              </a:solidFill>
            </a:endParaRPr>
          </a:p>
          <a:p>
            <a:pPr lvl="0"/>
            <a:endParaRPr lang="zh-CN" altLang="en-US" dirty="0">
              <a:solidFill>
                <a:prstClr val="black"/>
              </a:solidFill>
            </a:endParaRPr>
          </a:p>
          <a:p>
            <a:pPr lvl="0"/>
            <a:r>
              <a:rPr lang="zh-CN" altLang="en-US" dirty="0">
                <a:solidFill>
                  <a:prstClr val="black"/>
                </a:solidFill>
              </a:rPr>
              <a:t>        一、状态变化周期小于延迟时间导致结果错  位。因此观察时序消息后，通过</a:t>
            </a:r>
            <a:r>
              <a:rPr lang="en-US" altLang="zh-CN" dirty="0">
                <a:solidFill>
                  <a:prstClr val="black"/>
                </a:solidFill>
              </a:rPr>
              <a:t>	</a:t>
            </a:r>
            <a:r>
              <a:rPr lang="zh-CN" altLang="en-US" dirty="0">
                <a:solidFill>
                  <a:prstClr val="black"/>
                </a:solidFill>
              </a:rPr>
              <a:t>适当增加延迟的方法实现了状态合理过渡。</a:t>
            </a:r>
            <a:endParaRPr lang="en-US" altLang="zh-CN" dirty="0">
              <a:solidFill>
                <a:prstClr val="black"/>
              </a:solidFill>
            </a:endParaRPr>
          </a:p>
          <a:p>
            <a:pPr lvl="0"/>
            <a:endParaRPr lang="zh-CN" altLang="en-US" dirty="0">
              <a:solidFill>
                <a:prstClr val="black"/>
              </a:solidFill>
            </a:endParaRPr>
          </a:p>
          <a:p>
            <a:pPr lvl="0"/>
            <a:r>
              <a:rPr lang="en-US" altLang="zh-CN" dirty="0">
                <a:solidFill>
                  <a:prstClr val="black"/>
                </a:solidFill>
              </a:rPr>
              <a:t>        </a:t>
            </a:r>
            <a:r>
              <a:rPr lang="zh-CN" altLang="en-US" dirty="0">
                <a:solidFill>
                  <a:prstClr val="black"/>
                </a:solidFill>
              </a:rPr>
              <a:t>二、在</a:t>
            </a:r>
            <a:r>
              <a:rPr lang="en-US" altLang="zh-CN" dirty="0">
                <a:solidFill>
                  <a:prstClr val="black"/>
                </a:solidFill>
              </a:rPr>
              <a:t>FPGA</a:t>
            </a:r>
            <a:r>
              <a:rPr lang="zh-CN" altLang="en-US" dirty="0">
                <a:solidFill>
                  <a:prstClr val="black"/>
                </a:solidFill>
              </a:rPr>
              <a:t>上部署时发现在输入的过程中，结果在输入完成之前已经输</a:t>
            </a:r>
            <a:r>
              <a:rPr lang="en-US" altLang="zh-CN" dirty="0">
                <a:solidFill>
                  <a:prstClr val="black"/>
                </a:solidFill>
              </a:rPr>
              <a:t>	</a:t>
            </a:r>
            <a:r>
              <a:rPr lang="zh-CN" altLang="en-US" dirty="0">
                <a:solidFill>
                  <a:prstClr val="black"/>
                </a:solidFill>
              </a:rPr>
              <a:t>出。之后改进逻辑，实现了从始末状态的反复循环。</a:t>
            </a:r>
            <a:b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532818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9451108" y="4636655"/>
            <a:ext cx="1274618" cy="1274618"/>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75564" y="1311564"/>
            <a:ext cx="2052758" cy="1323439"/>
          </a:xfrm>
          <a:prstGeom prst="rect">
            <a:avLst/>
          </a:prstGeom>
          <a:solidFill>
            <a:schemeClr val="bg1"/>
          </a:solidFill>
        </p:spPr>
        <p:txBody>
          <a:bodyPr wrap="square" rtlCol="0">
            <a:spAutoFit/>
          </a:bodyPr>
          <a:lstStyle/>
          <a:p>
            <a:r>
              <a:rPr lang="en-US" altLang="zh-CN"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rPr>
              <a:t>03</a:t>
            </a:r>
            <a:endParaRPr lang="zh-CN" altLang="en-US"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endParaRPr>
          </a:p>
        </p:txBody>
      </p:sp>
      <p:grpSp>
        <p:nvGrpSpPr>
          <p:cNvPr id="10" name="组合 9"/>
          <p:cNvGrpSpPr/>
          <p:nvPr/>
        </p:nvGrpSpPr>
        <p:grpSpPr>
          <a:xfrm>
            <a:off x="406397" y="1646380"/>
            <a:ext cx="1219202" cy="1219201"/>
            <a:chOff x="406397" y="1646380"/>
            <a:chExt cx="1219202" cy="1219201"/>
          </a:xfrm>
        </p:grpSpPr>
        <p:sp>
          <p:nvSpPr>
            <p:cNvPr id="2" name="椭圆 1"/>
            <p:cNvSpPr/>
            <p:nvPr/>
          </p:nvSpPr>
          <p:spPr>
            <a:xfrm>
              <a:off x="406398" y="1646380"/>
              <a:ext cx="1219201" cy="121920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6397" y="1646380"/>
              <a:ext cx="1219201" cy="1219201"/>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63071" y="3643746"/>
            <a:ext cx="1154547" cy="1154546"/>
            <a:chOff x="1263071" y="3643746"/>
            <a:chExt cx="1154547" cy="1154546"/>
          </a:xfrm>
        </p:grpSpPr>
        <p:sp>
          <p:nvSpPr>
            <p:cNvPr id="3" name="椭圆 2"/>
            <p:cNvSpPr/>
            <p:nvPr/>
          </p:nvSpPr>
          <p:spPr>
            <a:xfrm>
              <a:off x="1263072" y="3643746"/>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63071" y="3643746"/>
              <a:ext cx="1154546" cy="1154546"/>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40891" y="4636655"/>
            <a:ext cx="1154547" cy="1154546"/>
            <a:chOff x="2740891" y="4636655"/>
            <a:chExt cx="1154547" cy="1154546"/>
          </a:xfrm>
        </p:grpSpPr>
        <p:sp>
          <p:nvSpPr>
            <p:cNvPr id="4" name="椭圆 3"/>
            <p:cNvSpPr/>
            <p:nvPr/>
          </p:nvSpPr>
          <p:spPr>
            <a:xfrm>
              <a:off x="2740892" y="4636655"/>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2740891" y="4636655"/>
              <a:ext cx="1154546" cy="1154546"/>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2" name="组合 21"/>
          <p:cNvGrpSpPr/>
          <p:nvPr/>
        </p:nvGrpSpPr>
        <p:grpSpPr>
          <a:xfrm>
            <a:off x="9451108" y="2884054"/>
            <a:ext cx="1089892" cy="1089891"/>
            <a:chOff x="9451108" y="2884054"/>
            <a:chExt cx="1089892" cy="1089891"/>
          </a:xfrm>
        </p:grpSpPr>
        <p:sp>
          <p:nvSpPr>
            <p:cNvPr id="5" name="椭圆 4"/>
            <p:cNvSpPr/>
            <p:nvPr/>
          </p:nvSpPr>
          <p:spPr>
            <a:xfrm>
              <a:off x="9451109" y="2884054"/>
              <a:ext cx="1089891" cy="108989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451108" y="2884054"/>
              <a:ext cx="1089891" cy="1089891"/>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540999" y="1573646"/>
            <a:ext cx="1170710" cy="1170709"/>
            <a:chOff x="10540999" y="1573646"/>
            <a:chExt cx="1170710" cy="1170709"/>
          </a:xfrm>
        </p:grpSpPr>
        <p:sp>
          <p:nvSpPr>
            <p:cNvPr id="6" name="椭圆 5"/>
            <p:cNvSpPr/>
            <p:nvPr/>
          </p:nvSpPr>
          <p:spPr>
            <a:xfrm>
              <a:off x="10541000" y="1573646"/>
              <a:ext cx="1170709" cy="1170709"/>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540999" y="1573646"/>
              <a:ext cx="1170709" cy="1170709"/>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57380" y="5098473"/>
            <a:ext cx="868219" cy="868218"/>
            <a:chOff x="757380" y="5098473"/>
            <a:chExt cx="868219" cy="868218"/>
          </a:xfrm>
        </p:grpSpPr>
        <p:sp>
          <p:nvSpPr>
            <p:cNvPr id="8" name="椭圆 7"/>
            <p:cNvSpPr/>
            <p:nvPr/>
          </p:nvSpPr>
          <p:spPr>
            <a:xfrm>
              <a:off x="757381" y="5098473"/>
              <a:ext cx="868218" cy="868218"/>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57380" y="5098473"/>
              <a:ext cx="868218" cy="868218"/>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460008" y="3013500"/>
            <a:ext cx="3271983" cy="830997"/>
          </a:xfrm>
          <a:prstGeom prst="rect">
            <a:avLst/>
          </a:prstGeom>
          <a:noFill/>
        </p:spPr>
        <p:txBody>
          <a:bodyPr wrap="square" rtlCol="0">
            <a:spAutoFit/>
          </a:bodyPr>
          <a:lstStyle/>
          <a:p>
            <a:r>
              <a:rPr lang="zh-CN" altLang="en-US" sz="4800" dirty="0">
                <a:gradFill>
                  <a:gsLst>
                    <a:gs pos="40000">
                      <a:srgbClr val="2A566E"/>
                    </a:gs>
                    <a:gs pos="100000">
                      <a:srgbClr val="2A566E">
                        <a:alpha val="30000"/>
                      </a:srgbClr>
                    </a:gs>
                  </a:gsLst>
                  <a:lin ang="5400000" scaled="1"/>
                </a:gradFill>
                <a:latin typeface="思源黑体 Bold" panose="020B0800000000000000" pitchFamily="34" charset="-122"/>
                <a:ea typeface="思源黑体 Bold" panose="020B0800000000000000" pitchFamily="34" charset="-122"/>
              </a:rPr>
              <a:t>   明细表</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86B7A51-5D2A-4A96-81D4-708EC1A0E529}"/>
              </a:ext>
            </a:extLst>
          </p:cNvPr>
          <p:cNvSpPr txBox="1"/>
          <p:nvPr/>
        </p:nvSpPr>
        <p:spPr>
          <a:xfrm>
            <a:off x="642552" y="609600"/>
            <a:ext cx="1415772" cy="584775"/>
          </a:xfrm>
          <a:prstGeom prst="rect">
            <a:avLst/>
          </a:prstGeom>
          <a:noFill/>
        </p:spPr>
        <p:txBody>
          <a:bodyPr wrap="none" rtlCol="0">
            <a:spAutoFit/>
          </a:bodyPr>
          <a:lstStyle/>
          <a:p>
            <a:r>
              <a:rPr lang="zh-CN" altLang="en-US" sz="3200" b="1" dirty="0">
                <a:solidFill>
                  <a:srgbClr val="64A2C4"/>
                </a:solidFill>
              </a:rPr>
              <a:t>明细表</a:t>
            </a:r>
          </a:p>
        </p:txBody>
      </p:sp>
      <p:pic>
        <p:nvPicPr>
          <p:cNvPr id="3" name="图片 2">
            <a:extLst>
              <a:ext uri="{FF2B5EF4-FFF2-40B4-BE49-F238E27FC236}">
                <a16:creationId xmlns:a16="http://schemas.microsoft.com/office/drawing/2014/main" id="{6E4A0A85-09DE-4F4E-B1A2-C11A68407F8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41451" y="1343693"/>
            <a:ext cx="7274397" cy="4964945"/>
          </a:xfrm>
          <a:prstGeom prst="rect">
            <a:avLst/>
          </a:prstGeom>
        </p:spPr>
      </p:pic>
    </p:spTree>
    <p:extLst>
      <p:ext uri="{BB962C8B-B14F-4D97-AF65-F5344CB8AC3E}">
        <p14:creationId xmlns:p14="http://schemas.microsoft.com/office/powerpoint/2010/main" val="89788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86B7A51-5D2A-4A96-81D4-708EC1A0E529}"/>
              </a:ext>
            </a:extLst>
          </p:cNvPr>
          <p:cNvSpPr txBox="1"/>
          <p:nvPr/>
        </p:nvSpPr>
        <p:spPr>
          <a:xfrm>
            <a:off x="642552" y="609600"/>
            <a:ext cx="1415772" cy="584775"/>
          </a:xfrm>
          <a:prstGeom prst="rect">
            <a:avLst/>
          </a:prstGeom>
          <a:noFill/>
        </p:spPr>
        <p:txBody>
          <a:bodyPr wrap="none" rtlCol="0">
            <a:spAutoFit/>
          </a:bodyPr>
          <a:lstStyle/>
          <a:p>
            <a:r>
              <a:rPr lang="zh-CN" altLang="en-US" sz="3200" b="1" dirty="0">
                <a:solidFill>
                  <a:srgbClr val="64A2C4"/>
                </a:solidFill>
              </a:rPr>
              <a:t>明细表</a:t>
            </a:r>
          </a:p>
        </p:txBody>
      </p:sp>
      <p:pic>
        <p:nvPicPr>
          <p:cNvPr id="4" name="图片 3">
            <a:extLst>
              <a:ext uri="{FF2B5EF4-FFF2-40B4-BE49-F238E27FC236}">
                <a16:creationId xmlns:a16="http://schemas.microsoft.com/office/drawing/2014/main" id="{B2B5FE44-D34E-42B6-B3FC-E11698ACF510}"/>
              </a:ext>
            </a:extLst>
          </p:cNvPr>
          <p:cNvPicPr>
            <a:picLocks noChangeAspect="1"/>
          </p:cNvPicPr>
          <p:nvPr/>
        </p:nvPicPr>
        <p:blipFill>
          <a:blip r:embed="rId2"/>
          <a:stretch>
            <a:fillRect/>
          </a:stretch>
        </p:blipFill>
        <p:spPr>
          <a:xfrm>
            <a:off x="2615517" y="2199633"/>
            <a:ext cx="7239650" cy="4105258"/>
          </a:xfrm>
          <a:prstGeom prst="rect">
            <a:avLst/>
          </a:prstGeom>
        </p:spPr>
      </p:pic>
      <p:pic>
        <p:nvPicPr>
          <p:cNvPr id="7" name="图片 6">
            <a:extLst>
              <a:ext uri="{FF2B5EF4-FFF2-40B4-BE49-F238E27FC236}">
                <a16:creationId xmlns:a16="http://schemas.microsoft.com/office/drawing/2014/main" id="{FE95A384-900E-47D5-9F37-27D1BFC7C3FE}"/>
              </a:ext>
            </a:extLst>
          </p:cNvPr>
          <p:cNvPicPr>
            <a:picLocks noChangeAspect="1"/>
          </p:cNvPicPr>
          <p:nvPr/>
        </p:nvPicPr>
        <p:blipFill rotWithShape="1">
          <a:blip r:embed="rId3"/>
          <a:srcRect r="2646" b="32829"/>
          <a:stretch/>
        </p:blipFill>
        <p:spPr>
          <a:xfrm>
            <a:off x="2251991" y="1116047"/>
            <a:ext cx="7518335" cy="977103"/>
          </a:xfrm>
          <a:prstGeom prst="rect">
            <a:avLst/>
          </a:prstGeom>
        </p:spPr>
      </p:pic>
    </p:spTree>
    <p:extLst>
      <p:ext uri="{BB962C8B-B14F-4D97-AF65-F5344CB8AC3E}">
        <p14:creationId xmlns:p14="http://schemas.microsoft.com/office/powerpoint/2010/main" val="36043980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F86B7A51-5D2A-4A96-81D4-708EC1A0E529}"/>
              </a:ext>
            </a:extLst>
          </p:cNvPr>
          <p:cNvSpPr txBox="1"/>
          <p:nvPr/>
        </p:nvSpPr>
        <p:spPr>
          <a:xfrm>
            <a:off x="642552" y="609600"/>
            <a:ext cx="1415772" cy="584775"/>
          </a:xfrm>
          <a:prstGeom prst="rect">
            <a:avLst/>
          </a:prstGeom>
          <a:noFill/>
        </p:spPr>
        <p:txBody>
          <a:bodyPr wrap="none" rtlCol="0">
            <a:spAutoFit/>
          </a:bodyPr>
          <a:lstStyle/>
          <a:p>
            <a:r>
              <a:rPr lang="zh-CN" altLang="en-US" sz="3200" b="1" dirty="0">
                <a:solidFill>
                  <a:srgbClr val="64A2C4"/>
                </a:solidFill>
              </a:rPr>
              <a:t>明细表</a:t>
            </a:r>
          </a:p>
        </p:txBody>
      </p:sp>
      <p:pic>
        <p:nvPicPr>
          <p:cNvPr id="4" name="图片 3">
            <a:extLst>
              <a:ext uri="{FF2B5EF4-FFF2-40B4-BE49-F238E27FC236}">
                <a16:creationId xmlns:a16="http://schemas.microsoft.com/office/drawing/2014/main" id="{A1854A59-D6E2-4322-81B3-12F90E71951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1299" y="1194375"/>
            <a:ext cx="6859433" cy="5256126"/>
          </a:xfrm>
          <a:prstGeom prst="rect">
            <a:avLst/>
          </a:prstGeom>
        </p:spPr>
      </p:pic>
    </p:spTree>
    <p:extLst>
      <p:ext uri="{BB962C8B-B14F-4D97-AF65-F5344CB8AC3E}">
        <p14:creationId xmlns:p14="http://schemas.microsoft.com/office/powerpoint/2010/main" val="14960286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9451108" y="4636655"/>
            <a:ext cx="1274618" cy="1274618"/>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75564" y="1311564"/>
            <a:ext cx="1440873" cy="1323439"/>
          </a:xfrm>
          <a:prstGeom prst="rect">
            <a:avLst/>
          </a:prstGeom>
          <a:solidFill>
            <a:schemeClr val="bg1"/>
          </a:solidFill>
        </p:spPr>
        <p:txBody>
          <a:bodyPr wrap="square" rtlCol="0">
            <a:spAutoFit/>
          </a:bodyPr>
          <a:lstStyle/>
          <a:p>
            <a:r>
              <a:rPr lang="en-US" altLang="zh-CN"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rPr>
              <a:t>04</a:t>
            </a:r>
            <a:endParaRPr lang="zh-CN" altLang="en-US"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endParaRPr>
          </a:p>
        </p:txBody>
      </p:sp>
      <p:grpSp>
        <p:nvGrpSpPr>
          <p:cNvPr id="10" name="组合 9"/>
          <p:cNvGrpSpPr/>
          <p:nvPr/>
        </p:nvGrpSpPr>
        <p:grpSpPr>
          <a:xfrm>
            <a:off x="406397" y="1646380"/>
            <a:ext cx="1219202" cy="1219201"/>
            <a:chOff x="406397" y="1646380"/>
            <a:chExt cx="1219202" cy="1219201"/>
          </a:xfrm>
        </p:grpSpPr>
        <p:sp>
          <p:nvSpPr>
            <p:cNvPr id="2" name="椭圆 1"/>
            <p:cNvSpPr/>
            <p:nvPr/>
          </p:nvSpPr>
          <p:spPr>
            <a:xfrm>
              <a:off x="406398" y="1646380"/>
              <a:ext cx="1219201" cy="121920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6397" y="1646380"/>
              <a:ext cx="1219201" cy="1219201"/>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63071" y="3643746"/>
            <a:ext cx="1154547" cy="1154546"/>
            <a:chOff x="1263071" y="3643746"/>
            <a:chExt cx="1154547" cy="1154546"/>
          </a:xfrm>
        </p:grpSpPr>
        <p:sp>
          <p:nvSpPr>
            <p:cNvPr id="3" name="椭圆 2"/>
            <p:cNvSpPr/>
            <p:nvPr/>
          </p:nvSpPr>
          <p:spPr>
            <a:xfrm>
              <a:off x="1263072" y="3643746"/>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63071" y="3643746"/>
              <a:ext cx="1154546" cy="1154546"/>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40891" y="4636655"/>
            <a:ext cx="1154547" cy="1154546"/>
            <a:chOff x="2740891" y="4636655"/>
            <a:chExt cx="1154547" cy="1154546"/>
          </a:xfrm>
        </p:grpSpPr>
        <p:sp>
          <p:nvSpPr>
            <p:cNvPr id="4" name="椭圆 3"/>
            <p:cNvSpPr/>
            <p:nvPr/>
          </p:nvSpPr>
          <p:spPr>
            <a:xfrm>
              <a:off x="2740892" y="4636655"/>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2740891" y="4636655"/>
              <a:ext cx="1154546" cy="1154546"/>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2" name="组合 21"/>
          <p:cNvGrpSpPr/>
          <p:nvPr/>
        </p:nvGrpSpPr>
        <p:grpSpPr>
          <a:xfrm>
            <a:off x="9451108" y="2884054"/>
            <a:ext cx="1089892" cy="1089891"/>
            <a:chOff x="9451108" y="2884054"/>
            <a:chExt cx="1089892" cy="1089891"/>
          </a:xfrm>
        </p:grpSpPr>
        <p:sp>
          <p:nvSpPr>
            <p:cNvPr id="5" name="椭圆 4"/>
            <p:cNvSpPr/>
            <p:nvPr/>
          </p:nvSpPr>
          <p:spPr>
            <a:xfrm>
              <a:off x="9451109" y="2884054"/>
              <a:ext cx="1089891" cy="108989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451108" y="2884054"/>
              <a:ext cx="1089891" cy="1089891"/>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540999" y="1573646"/>
            <a:ext cx="1170710" cy="1170709"/>
            <a:chOff x="10540999" y="1573646"/>
            <a:chExt cx="1170710" cy="1170709"/>
          </a:xfrm>
        </p:grpSpPr>
        <p:sp>
          <p:nvSpPr>
            <p:cNvPr id="6" name="椭圆 5"/>
            <p:cNvSpPr/>
            <p:nvPr/>
          </p:nvSpPr>
          <p:spPr>
            <a:xfrm>
              <a:off x="10541000" y="1573646"/>
              <a:ext cx="1170709" cy="1170709"/>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540999" y="1573646"/>
              <a:ext cx="1170709" cy="1170709"/>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57380" y="5098473"/>
            <a:ext cx="868219" cy="868218"/>
            <a:chOff x="757380" y="5098473"/>
            <a:chExt cx="868219" cy="868218"/>
          </a:xfrm>
        </p:grpSpPr>
        <p:sp>
          <p:nvSpPr>
            <p:cNvPr id="8" name="椭圆 7"/>
            <p:cNvSpPr/>
            <p:nvPr/>
          </p:nvSpPr>
          <p:spPr>
            <a:xfrm>
              <a:off x="757381" y="5098473"/>
              <a:ext cx="868218" cy="868218"/>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57380" y="5098473"/>
              <a:ext cx="868218" cy="868218"/>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460008" y="3013500"/>
            <a:ext cx="3271983" cy="830997"/>
          </a:xfrm>
          <a:prstGeom prst="rect">
            <a:avLst/>
          </a:prstGeom>
          <a:noFill/>
        </p:spPr>
        <p:txBody>
          <a:bodyPr wrap="square" rtlCol="0">
            <a:spAutoFit/>
          </a:bodyPr>
          <a:lstStyle/>
          <a:p>
            <a:r>
              <a:rPr lang="zh-CN" altLang="en-US" sz="4800" dirty="0">
                <a:gradFill>
                  <a:gsLst>
                    <a:gs pos="40000">
                      <a:srgbClr val="2A566E"/>
                    </a:gs>
                    <a:gs pos="100000">
                      <a:srgbClr val="2A566E">
                        <a:alpha val="30000"/>
                      </a:srgbClr>
                    </a:gs>
                  </a:gsLst>
                  <a:lin ang="5400000" scaled="1"/>
                </a:gradFill>
                <a:latin typeface="思源黑体 Bold" panose="020B0800000000000000" pitchFamily="34" charset="-122"/>
                <a:ea typeface="思源黑体 Bold" panose="020B0800000000000000" pitchFamily="34" charset="-122"/>
              </a:rPr>
              <a:t>  仿真测试</a:t>
            </a:r>
          </a:p>
        </p:txBody>
      </p:sp>
      <p:sp>
        <p:nvSpPr>
          <p:cNvPr id="24" name="文本框 23">
            <a:extLst>
              <a:ext uri="{FF2B5EF4-FFF2-40B4-BE49-F238E27FC236}">
                <a16:creationId xmlns:a16="http://schemas.microsoft.com/office/drawing/2014/main" id="{63810A38-0193-4F8B-A1F4-4BEA940E278E}"/>
              </a:ext>
            </a:extLst>
          </p:cNvPr>
          <p:cNvSpPr txBox="1"/>
          <p:nvPr/>
        </p:nvSpPr>
        <p:spPr>
          <a:xfrm>
            <a:off x="4684777" y="4137875"/>
            <a:ext cx="2913227" cy="369332"/>
          </a:xfrm>
          <a:prstGeom prst="rect">
            <a:avLst/>
          </a:prstGeom>
          <a:noFill/>
        </p:spPr>
        <p:txBody>
          <a:bodyPr wrap="square">
            <a:spAutoFit/>
          </a:bodyPr>
          <a:lstStyle/>
          <a:p>
            <a:r>
              <a:rPr lang="zh-CN" altLang="en-US" sz="1800" b="1" dirty="0">
                <a:solidFill>
                  <a:srgbClr val="70B5BE"/>
                </a:solidFill>
              </a:rPr>
              <a:t>测试样例</a:t>
            </a:r>
          </a:p>
        </p:txBody>
      </p:sp>
      <p:sp>
        <p:nvSpPr>
          <p:cNvPr id="26" name="文本框 25">
            <a:extLst>
              <a:ext uri="{FF2B5EF4-FFF2-40B4-BE49-F238E27FC236}">
                <a16:creationId xmlns:a16="http://schemas.microsoft.com/office/drawing/2014/main" id="{0B4D2257-35A0-49EA-8BB2-09038AA1BFD9}"/>
              </a:ext>
            </a:extLst>
          </p:cNvPr>
          <p:cNvSpPr txBox="1"/>
          <p:nvPr/>
        </p:nvSpPr>
        <p:spPr>
          <a:xfrm>
            <a:off x="4684777" y="4729141"/>
            <a:ext cx="6094428" cy="369332"/>
          </a:xfrm>
          <a:prstGeom prst="rect">
            <a:avLst/>
          </a:prstGeom>
          <a:noFill/>
        </p:spPr>
        <p:txBody>
          <a:bodyPr wrap="square">
            <a:spAutoFit/>
          </a:bodyPr>
          <a:lstStyle/>
          <a:p>
            <a:r>
              <a:rPr lang="zh-CN" altLang="en-US" sz="1800" b="1" i="0" dirty="0">
                <a:solidFill>
                  <a:srgbClr val="70B5BE"/>
                </a:solidFill>
                <a:effectLst/>
                <a:latin typeface="FandolSong-Bold-Identity-H"/>
              </a:rPr>
              <a:t>仿真结果</a:t>
            </a:r>
            <a:endParaRPr lang="zh-CN" altLang="en-US" dirty="0"/>
          </a:p>
        </p:txBody>
      </p:sp>
    </p:spTree>
    <p:extLst>
      <p:ext uri="{BB962C8B-B14F-4D97-AF65-F5344CB8AC3E}">
        <p14:creationId xmlns:p14="http://schemas.microsoft.com/office/powerpoint/2010/main" val="57471275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38593DAC-9003-426C-B9BA-841F19645FA2}"/>
              </a:ext>
            </a:extLst>
          </p:cNvPr>
          <p:cNvSpPr txBox="1"/>
          <p:nvPr/>
        </p:nvSpPr>
        <p:spPr>
          <a:xfrm>
            <a:off x="803636" y="701453"/>
            <a:ext cx="2608867" cy="584775"/>
          </a:xfrm>
          <a:prstGeom prst="rect">
            <a:avLst/>
          </a:prstGeom>
          <a:noFill/>
        </p:spPr>
        <p:txBody>
          <a:bodyPr wrap="square">
            <a:spAutoFit/>
          </a:bodyPr>
          <a:lstStyle/>
          <a:p>
            <a:r>
              <a:rPr lang="zh-CN" altLang="en-US" sz="3200" b="1" dirty="0">
                <a:solidFill>
                  <a:srgbClr val="70B5BE"/>
                </a:solidFill>
              </a:rPr>
              <a:t>测试样例</a:t>
            </a:r>
          </a:p>
        </p:txBody>
      </p:sp>
      <p:sp>
        <p:nvSpPr>
          <p:cNvPr id="13" name="文本框 12">
            <a:extLst>
              <a:ext uri="{FF2B5EF4-FFF2-40B4-BE49-F238E27FC236}">
                <a16:creationId xmlns:a16="http://schemas.microsoft.com/office/drawing/2014/main" id="{BFE58524-8D1C-4D08-B17E-2893869C86F5}"/>
              </a:ext>
            </a:extLst>
          </p:cNvPr>
          <p:cNvSpPr txBox="1"/>
          <p:nvPr/>
        </p:nvSpPr>
        <p:spPr>
          <a:xfrm>
            <a:off x="1161854" y="1675316"/>
            <a:ext cx="6094428" cy="646331"/>
          </a:xfrm>
          <a:prstGeom prst="rect">
            <a:avLst/>
          </a:prstGeom>
          <a:noFill/>
        </p:spPr>
        <p:txBody>
          <a:bodyPr wrap="square">
            <a:spAutoFit/>
          </a:bodyPr>
          <a:lstStyle/>
          <a:p>
            <a:r>
              <a:rPr lang="zh-CN" altLang="en-US" sz="1800" b="0" i="0" dirty="0">
                <a:solidFill>
                  <a:srgbClr val="000000"/>
                </a:solidFill>
                <a:effectLst/>
                <a:latin typeface="FandolSong-Regular-Identity-H"/>
              </a:rPr>
              <a:t>输入：</a:t>
            </a:r>
            <a:r>
              <a:rPr lang="zh-CN" altLang="en-US" dirty="0"/>
              <a:t> </a:t>
            </a:r>
            <a:br>
              <a:rPr lang="zh-CN" altLang="en-US" dirty="0"/>
            </a:br>
            <a:endParaRPr lang="zh-CN" altLang="en-US" dirty="0"/>
          </a:p>
        </p:txBody>
      </p:sp>
      <p:pic>
        <p:nvPicPr>
          <p:cNvPr id="15" name="图片 14">
            <a:extLst>
              <a:ext uri="{FF2B5EF4-FFF2-40B4-BE49-F238E27FC236}">
                <a16:creationId xmlns:a16="http://schemas.microsoft.com/office/drawing/2014/main" id="{D9B05493-DCD0-4F38-87C6-00A866F7A49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91264" y="2710735"/>
            <a:ext cx="5362575" cy="2781300"/>
          </a:xfrm>
          <a:prstGeom prst="rect">
            <a:avLst/>
          </a:prstGeom>
        </p:spPr>
      </p:pic>
    </p:spTree>
    <p:extLst>
      <p:ext uri="{BB962C8B-B14F-4D97-AF65-F5344CB8AC3E}">
        <p14:creationId xmlns:p14="http://schemas.microsoft.com/office/powerpoint/2010/main" val="2496904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8682B81-2035-459B-8DB0-1BD167CF1C01}"/>
              </a:ext>
            </a:extLst>
          </p:cNvPr>
          <p:cNvSpPr txBox="1"/>
          <p:nvPr/>
        </p:nvSpPr>
        <p:spPr>
          <a:xfrm>
            <a:off x="860196" y="638368"/>
            <a:ext cx="6094428" cy="861774"/>
          </a:xfrm>
          <a:prstGeom prst="rect">
            <a:avLst/>
          </a:prstGeom>
          <a:noFill/>
        </p:spPr>
        <p:txBody>
          <a:bodyPr wrap="square">
            <a:spAutoFit/>
          </a:bodyPr>
          <a:lstStyle/>
          <a:p>
            <a:r>
              <a:rPr lang="zh-CN" altLang="en-US" sz="3200" b="1" i="0" dirty="0">
                <a:solidFill>
                  <a:srgbClr val="70B5BE"/>
                </a:solidFill>
                <a:effectLst/>
                <a:latin typeface="FandolSong-Bold-Identity-H"/>
              </a:rPr>
              <a:t>仿真结果</a:t>
            </a:r>
            <a:r>
              <a:rPr lang="zh-CN" altLang="en-US" dirty="0"/>
              <a:t> </a:t>
            </a:r>
            <a:br>
              <a:rPr lang="zh-CN" altLang="en-US" dirty="0"/>
            </a:br>
            <a:endParaRPr lang="zh-CN" altLang="en-US" dirty="0"/>
          </a:p>
        </p:txBody>
      </p:sp>
      <p:sp>
        <p:nvSpPr>
          <p:cNvPr id="5" name="文本框 4">
            <a:extLst>
              <a:ext uri="{FF2B5EF4-FFF2-40B4-BE49-F238E27FC236}">
                <a16:creationId xmlns:a16="http://schemas.microsoft.com/office/drawing/2014/main" id="{8CA2024B-2EDF-4A20-A8CB-29111EAA0E04}"/>
              </a:ext>
            </a:extLst>
          </p:cNvPr>
          <p:cNvSpPr txBox="1"/>
          <p:nvPr/>
        </p:nvSpPr>
        <p:spPr>
          <a:xfrm>
            <a:off x="1143000" y="1731877"/>
            <a:ext cx="6094428" cy="646331"/>
          </a:xfrm>
          <a:prstGeom prst="rect">
            <a:avLst/>
          </a:prstGeom>
          <a:noFill/>
        </p:spPr>
        <p:txBody>
          <a:bodyPr wrap="square">
            <a:spAutoFit/>
          </a:bodyPr>
          <a:lstStyle/>
          <a:p>
            <a:r>
              <a:rPr lang="en-US" altLang="zh-CN" sz="1800" b="0" i="0" dirty="0">
                <a:solidFill>
                  <a:srgbClr val="000000"/>
                </a:solidFill>
                <a:effectLst/>
                <a:latin typeface="LMRoman10-Regular-Identity-H"/>
              </a:rPr>
              <a:t>• </a:t>
            </a:r>
            <a:r>
              <a:rPr lang="zh-CN" altLang="en-US" sz="1800" b="0" i="0" dirty="0">
                <a:solidFill>
                  <a:srgbClr val="000000"/>
                </a:solidFill>
                <a:effectLst/>
                <a:latin typeface="FandolSong-Regular-Identity-H"/>
              </a:rPr>
              <a:t>前仿</a:t>
            </a:r>
            <a:r>
              <a:rPr lang="zh-CN" altLang="en-US" dirty="0"/>
              <a:t> </a:t>
            </a:r>
            <a:br>
              <a:rPr lang="zh-CN" altLang="en-US" dirty="0"/>
            </a:br>
            <a:endParaRPr lang="zh-CN" altLang="en-US" dirty="0"/>
          </a:p>
        </p:txBody>
      </p:sp>
      <p:pic>
        <p:nvPicPr>
          <p:cNvPr id="7" name="图片 6">
            <a:extLst>
              <a:ext uri="{FF2B5EF4-FFF2-40B4-BE49-F238E27FC236}">
                <a16:creationId xmlns:a16="http://schemas.microsoft.com/office/drawing/2014/main" id="{D732196E-AF6A-43D4-AB6B-6A7AA5CADB88}"/>
              </a:ext>
            </a:extLst>
          </p:cNvPr>
          <p:cNvPicPr>
            <a:picLocks noChangeAspect="1"/>
          </p:cNvPicPr>
          <p:nvPr/>
        </p:nvPicPr>
        <p:blipFill>
          <a:blip r:embed="rId2"/>
          <a:stretch>
            <a:fillRect/>
          </a:stretch>
        </p:blipFill>
        <p:spPr>
          <a:xfrm>
            <a:off x="2158738" y="2378208"/>
            <a:ext cx="7136091" cy="3999932"/>
          </a:xfrm>
          <a:prstGeom prst="rect">
            <a:avLst/>
          </a:prstGeom>
        </p:spPr>
      </p:pic>
    </p:spTree>
    <p:extLst>
      <p:ext uri="{BB962C8B-B14F-4D97-AF65-F5344CB8AC3E}">
        <p14:creationId xmlns:p14="http://schemas.microsoft.com/office/powerpoint/2010/main" val="4779931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8682B81-2035-459B-8DB0-1BD167CF1C01}"/>
              </a:ext>
            </a:extLst>
          </p:cNvPr>
          <p:cNvSpPr txBox="1"/>
          <p:nvPr/>
        </p:nvSpPr>
        <p:spPr>
          <a:xfrm>
            <a:off x="860196" y="638368"/>
            <a:ext cx="6094428" cy="861774"/>
          </a:xfrm>
          <a:prstGeom prst="rect">
            <a:avLst/>
          </a:prstGeom>
          <a:noFill/>
        </p:spPr>
        <p:txBody>
          <a:bodyPr wrap="square">
            <a:spAutoFit/>
          </a:bodyPr>
          <a:lstStyle/>
          <a:p>
            <a:r>
              <a:rPr lang="zh-CN" altLang="en-US" sz="3200" b="1" i="0" dirty="0">
                <a:solidFill>
                  <a:srgbClr val="70B5BE"/>
                </a:solidFill>
                <a:effectLst/>
                <a:latin typeface="FandolSong-Bold-Identity-H"/>
              </a:rPr>
              <a:t>仿真结果</a:t>
            </a:r>
            <a:r>
              <a:rPr lang="zh-CN" altLang="en-US" dirty="0"/>
              <a:t> </a:t>
            </a:r>
            <a:br>
              <a:rPr lang="zh-CN" altLang="en-US" dirty="0"/>
            </a:br>
            <a:endParaRPr lang="zh-CN" altLang="en-US" dirty="0"/>
          </a:p>
        </p:txBody>
      </p:sp>
      <p:sp>
        <p:nvSpPr>
          <p:cNvPr id="5" name="文本框 4">
            <a:extLst>
              <a:ext uri="{FF2B5EF4-FFF2-40B4-BE49-F238E27FC236}">
                <a16:creationId xmlns:a16="http://schemas.microsoft.com/office/drawing/2014/main" id="{8CA2024B-2EDF-4A20-A8CB-29111EAA0E04}"/>
              </a:ext>
            </a:extLst>
          </p:cNvPr>
          <p:cNvSpPr txBox="1"/>
          <p:nvPr/>
        </p:nvSpPr>
        <p:spPr>
          <a:xfrm>
            <a:off x="1143000" y="1731877"/>
            <a:ext cx="6094428" cy="646331"/>
          </a:xfrm>
          <a:prstGeom prst="rect">
            <a:avLst/>
          </a:prstGeom>
          <a:noFill/>
        </p:spPr>
        <p:txBody>
          <a:bodyPr wrap="square">
            <a:spAutoFit/>
          </a:bodyPr>
          <a:lstStyle/>
          <a:p>
            <a:r>
              <a:rPr lang="en-US" altLang="zh-CN" sz="1800" b="0" i="0" dirty="0">
                <a:solidFill>
                  <a:srgbClr val="000000"/>
                </a:solidFill>
                <a:effectLst/>
                <a:latin typeface="LMRoman10-Regular-Identity-H"/>
              </a:rPr>
              <a:t>• </a:t>
            </a:r>
            <a:r>
              <a:rPr lang="zh-CN" altLang="en-US" sz="1800" b="0" i="0" dirty="0">
                <a:solidFill>
                  <a:srgbClr val="000000"/>
                </a:solidFill>
                <a:effectLst/>
                <a:latin typeface="LMRoman10-Regular-Identity-H"/>
              </a:rPr>
              <a:t>后</a:t>
            </a:r>
            <a:r>
              <a:rPr lang="zh-CN" altLang="en-US" sz="1800" b="0" i="0" dirty="0">
                <a:solidFill>
                  <a:srgbClr val="000000"/>
                </a:solidFill>
                <a:effectLst/>
                <a:latin typeface="FandolSong-Regular-Identity-H"/>
              </a:rPr>
              <a:t>仿</a:t>
            </a:r>
            <a:r>
              <a:rPr lang="zh-CN" altLang="en-US" dirty="0"/>
              <a:t> </a:t>
            </a:r>
            <a:br>
              <a:rPr lang="zh-CN" altLang="en-US" dirty="0"/>
            </a:br>
            <a:endParaRPr lang="zh-CN" altLang="en-US" dirty="0"/>
          </a:p>
        </p:txBody>
      </p:sp>
      <p:pic>
        <p:nvPicPr>
          <p:cNvPr id="4" name="图片 3">
            <a:extLst>
              <a:ext uri="{FF2B5EF4-FFF2-40B4-BE49-F238E27FC236}">
                <a16:creationId xmlns:a16="http://schemas.microsoft.com/office/drawing/2014/main" id="{A9E753F4-3A6B-4EA4-9809-6A140B484EC1}"/>
              </a:ext>
            </a:extLst>
          </p:cNvPr>
          <p:cNvPicPr>
            <a:picLocks noChangeAspect="1"/>
          </p:cNvPicPr>
          <p:nvPr/>
        </p:nvPicPr>
        <p:blipFill>
          <a:blip r:embed="rId2"/>
          <a:stretch>
            <a:fillRect/>
          </a:stretch>
        </p:blipFill>
        <p:spPr>
          <a:xfrm>
            <a:off x="2092750" y="2378208"/>
            <a:ext cx="7418895" cy="4023729"/>
          </a:xfrm>
          <a:prstGeom prst="rect">
            <a:avLst/>
          </a:prstGeom>
        </p:spPr>
      </p:pic>
    </p:spTree>
    <p:extLst>
      <p:ext uri="{BB962C8B-B14F-4D97-AF65-F5344CB8AC3E}">
        <p14:creationId xmlns:p14="http://schemas.microsoft.com/office/powerpoint/2010/main" val="42878134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640964" y="1687826"/>
            <a:ext cx="3482352" cy="3482352"/>
          </a:xfrm>
          <a:prstGeom prst="ellipse">
            <a:avLst/>
          </a:prstGeom>
          <a:solidFill>
            <a:srgbClr val="2A566E">
              <a:alpha val="70000"/>
            </a:srgb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2" name="组合 1"/>
          <p:cNvGrpSpPr/>
          <p:nvPr/>
        </p:nvGrpSpPr>
        <p:grpSpPr>
          <a:xfrm>
            <a:off x="-7055773" y="-6329934"/>
            <a:ext cx="18875826" cy="18875826"/>
            <a:chOff x="-7055773" y="-6008912"/>
            <a:chExt cx="18875826" cy="18875826"/>
          </a:xfrm>
          <a:noFill/>
        </p:grpSpPr>
        <p:sp>
          <p:nvSpPr>
            <p:cNvPr id="5" name="椭圆 4"/>
            <p:cNvSpPr/>
            <p:nvPr/>
          </p:nvSpPr>
          <p:spPr>
            <a:xfrm>
              <a:off x="-2282272" y="-1235411"/>
              <a:ext cx="9328824" cy="9328824"/>
            </a:xfrm>
            <a:prstGeom prst="ellipse">
              <a:avLst/>
            </a:prstGeom>
            <a:grpFill/>
            <a:ln w="6350">
              <a:solidFill>
                <a:srgbClr val="7390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p:cNvSpPr/>
            <p:nvPr/>
          </p:nvSpPr>
          <p:spPr>
            <a:xfrm>
              <a:off x="-3930332" y="-2883471"/>
              <a:ext cx="12624944" cy="12624944"/>
            </a:xfrm>
            <a:prstGeom prst="ellipse">
              <a:avLst/>
            </a:prstGeom>
            <a:grpFill/>
            <a:ln w="6350">
              <a:solidFill>
                <a:srgbClr val="7390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078096" y="-3031235"/>
              <a:ext cx="12920472" cy="12920472"/>
            </a:xfrm>
            <a:prstGeom prst="ellipse">
              <a:avLst/>
            </a:prstGeom>
            <a:grpFill/>
            <a:ln w="6350">
              <a:solidFill>
                <a:srgbClr val="73909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907293" y="139568"/>
              <a:ext cx="6578866" cy="6578866"/>
            </a:xfrm>
            <a:prstGeom prst="ellipse">
              <a:avLst/>
            </a:prstGeom>
            <a:grpFill/>
            <a:ln w="6350">
              <a:solidFill>
                <a:srgbClr val="7390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84293" y="62568"/>
              <a:ext cx="6732866" cy="6732866"/>
            </a:xfrm>
            <a:prstGeom prst="ellipse">
              <a:avLst/>
            </a:prstGeom>
            <a:grpFill/>
            <a:ln w="6350">
              <a:solidFill>
                <a:srgbClr val="73909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椭圆 50"/>
            <p:cNvSpPr/>
            <p:nvPr/>
          </p:nvSpPr>
          <p:spPr>
            <a:xfrm>
              <a:off x="-50938" y="995923"/>
              <a:ext cx="4866156" cy="4866156"/>
            </a:xfrm>
            <a:prstGeom prst="ellipse">
              <a:avLst/>
            </a:prstGeom>
            <a:grpFill/>
            <a:ln w="6350">
              <a:solidFill>
                <a:srgbClr val="7390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 51"/>
            <p:cNvSpPr/>
            <p:nvPr/>
          </p:nvSpPr>
          <p:spPr>
            <a:xfrm>
              <a:off x="-6839901" y="-5793040"/>
              <a:ext cx="18444082" cy="18444082"/>
            </a:xfrm>
            <a:prstGeom prst="ellipse">
              <a:avLst/>
            </a:prstGeom>
            <a:grpFill/>
            <a:ln w="6350">
              <a:solidFill>
                <a:srgbClr val="73909F"/>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 52"/>
            <p:cNvSpPr/>
            <p:nvPr/>
          </p:nvSpPr>
          <p:spPr>
            <a:xfrm>
              <a:off x="-7055773" y="-6008912"/>
              <a:ext cx="18875826" cy="18875826"/>
            </a:xfrm>
            <a:prstGeom prst="ellipse">
              <a:avLst/>
            </a:prstGeom>
            <a:grpFill/>
            <a:ln w="6350">
              <a:solidFill>
                <a:srgbClr val="73909F"/>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4" name="组合 3"/>
          <p:cNvGrpSpPr/>
          <p:nvPr/>
        </p:nvGrpSpPr>
        <p:grpSpPr>
          <a:xfrm>
            <a:off x="5717894" y="70296"/>
            <a:ext cx="4672390" cy="960423"/>
            <a:chOff x="5748573" y="1073856"/>
            <a:chExt cx="4672390" cy="960423"/>
          </a:xfrm>
          <a:solidFill>
            <a:srgbClr val="2A566E">
              <a:alpha val="70000"/>
            </a:srgbClr>
          </a:solidFill>
        </p:grpSpPr>
        <p:sp>
          <p:nvSpPr>
            <p:cNvPr id="13" name="椭圆 12"/>
            <p:cNvSpPr/>
            <p:nvPr/>
          </p:nvSpPr>
          <p:spPr>
            <a:xfrm>
              <a:off x="5748573" y="1073856"/>
              <a:ext cx="960423" cy="960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60" name="矩形 59"/>
            <p:cNvSpPr/>
            <p:nvPr/>
          </p:nvSpPr>
          <p:spPr>
            <a:xfrm>
              <a:off x="7078499" y="1145988"/>
              <a:ext cx="3342464" cy="816161"/>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5730236" y="1176080"/>
            <a:ext cx="4672390" cy="960423"/>
            <a:chOff x="5770454" y="2468577"/>
            <a:chExt cx="4672390" cy="960423"/>
          </a:xfrm>
          <a:solidFill>
            <a:srgbClr val="2A566E">
              <a:alpha val="70000"/>
            </a:srgbClr>
          </a:solidFill>
        </p:grpSpPr>
        <p:sp>
          <p:nvSpPr>
            <p:cNvPr id="33" name="椭圆 32"/>
            <p:cNvSpPr/>
            <p:nvPr/>
          </p:nvSpPr>
          <p:spPr>
            <a:xfrm>
              <a:off x="5770454" y="2468577"/>
              <a:ext cx="960423" cy="960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4" name="矩形 33"/>
            <p:cNvSpPr/>
            <p:nvPr/>
          </p:nvSpPr>
          <p:spPr>
            <a:xfrm>
              <a:off x="7100380" y="2540709"/>
              <a:ext cx="3342464" cy="816161"/>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 name="组合 11"/>
          <p:cNvGrpSpPr/>
          <p:nvPr/>
        </p:nvGrpSpPr>
        <p:grpSpPr>
          <a:xfrm>
            <a:off x="5748573" y="2301568"/>
            <a:ext cx="4672390" cy="960423"/>
            <a:chOff x="5716626" y="3766556"/>
            <a:chExt cx="4672390" cy="960423"/>
          </a:xfrm>
          <a:solidFill>
            <a:srgbClr val="2A566E">
              <a:alpha val="70000"/>
            </a:srgbClr>
          </a:solidFill>
        </p:grpSpPr>
        <p:sp>
          <p:nvSpPr>
            <p:cNvPr id="35" name="椭圆 34"/>
            <p:cNvSpPr/>
            <p:nvPr/>
          </p:nvSpPr>
          <p:spPr>
            <a:xfrm>
              <a:off x="5716626" y="3766556"/>
              <a:ext cx="960423" cy="960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6" name="矩形 35"/>
            <p:cNvSpPr/>
            <p:nvPr/>
          </p:nvSpPr>
          <p:spPr>
            <a:xfrm>
              <a:off x="7046552" y="3838688"/>
              <a:ext cx="3342464" cy="816161"/>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 name="组合 13"/>
          <p:cNvGrpSpPr/>
          <p:nvPr/>
        </p:nvGrpSpPr>
        <p:grpSpPr>
          <a:xfrm>
            <a:off x="5805837" y="3425556"/>
            <a:ext cx="4672390" cy="960423"/>
            <a:chOff x="5716626" y="5323209"/>
            <a:chExt cx="4672390" cy="960423"/>
          </a:xfrm>
          <a:solidFill>
            <a:srgbClr val="2A566E">
              <a:alpha val="70000"/>
            </a:srgbClr>
          </a:solidFill>
        </p:grpSpPr>
        <p:sp>
          <p:nvSpPr>
            <p:cNvPr id="38" name="椭圆 37"/>
            <p:cNvSpPr/>
            <p:nvPr/>
          </p:nvSpPr>
          <p:spPr>
            <a:xfrm>
              <a:off x="5716626" y="5323209"/>
              <a:ext cx="960423" cy="960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39" name="矩形 38"/>
            <p:cNvSpPr/>
            <p:nvPr/>
          </p:nvSpPr>
          <p:spPr>
            <a:xfrm>
              <a:off x="7046552" y="5395341"/>
              <a:ext cx="3342464" cy="816161"/>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文本框 2"/>
          <p:cNvSpPr txBox="1"/>
          <p:nvPr/>
        </p:nvSpPr>
        <p:spPr>
          <a:xfrm>
            <a:off x="1356483" y="2828835"/>
            <a:ext cx="2051314" cy="1200329"/>
          </a:xfrm>
          <a:prstGeom prst="rect">
            <a:avLst/>
          </a:prstGeom>
          <a:noFill/>
        </p:spPr>
        <p:txBody>
          <a:bodyPr wrap="square" rtlCol="0">
            <a:spAutoFit/>
          </a:bodyPr>
          <a:lstStyle/>
          <a:p>
            <a:r>
              <a:rPr lang="zh-CN" altLang="en-US" sz="7200" dirty="0">
                <a:solidFill>
                  <a:schemeClr val="bg1"/>
                </a:solidFill>
                <a:latin typeface="思源黑体 Bold" panose="020B0800000000000000" pitchFamily="34" charset="-122"/>
                <a:ea typeface="思源黑体 Bold" panose="020B0800000000000000" pitchFamily="34" charset="-122"/>
              </a:rPr>
              <a:t>目录</a:t>
            </a:r>
          </a:p>
        </p:txBody>
      </p:sp>
      <p:sp>
        <p:nvSpPr>
          <p:cNvPr id="15" name="文本框 14"/>
          <p:cNvSpPr txBox="1"/>
          <p:nvPr/>
        </p:nvSpPr>
        <p:spPr>
          <a:xfrm>
            <a:off x="5856509" y="251030"/>
            <a:ext cx="704499" cy="584775"/>
          </a:xfrm>
          <a:prstGeom prst="rect">
            <a:avLst/>
          </a:prstGeom>
          <a:noFill/>
        </p:spPr>
        <p:txBody>
          <a:bodyPr wrap="square" rtlCol="0">
            <a:spAutoFit/>
          </a:bodyPr>
          <a:lstStyle/>
          <a:p>
            <a:r>
              <a:rPr lang="en-US" altLang="zh-CN" sz="3200" dirty="0">
                <a:solidFill>
                  <a:schemeClr val="bg1"/>
                </a:solidFill>
                <a:latin typeface="思源黑体 Bold" panose="020B0800000000000000" pitchFamily="34" charset="-122"/>
                <a:ea typeface="思源黑体 Bold" panose="020B0800000000000000" pitchFamily="34" charset="-122"/>
              </a:rPr>
              <a:t>01</a:t>
            </a:r>
            <a:endParaRPr lang="zh-CN" altLang="en-US" sz="3200" dirty="0">
              <a:solidFill>
                <a:schemeClr val="bg1"/>
              </a:solidFill>
              <a:latin typeface="思源黑体 Bold" panose="020B0800000000000000" pitchFamily="34" charset="-122"/>
              <a:ea typeface="思源黑体 Bold" panose="020B0800000000000000" pitchFamily="34" charset="-122"/>
            </a:endParaRPr>
          </a:p>
        </p:txBody>
      </p:sp>
      <p:sp>
        <p:nvSpPr>
          <p:cNvPr id="26" name="文本框 25"/>
          <p:cNvSpPr txBox="1"/>
          <p:nvPr/>
        </p:nvSpPr>
        <p:spPr>
          <a:xfrm>
            <a:off x="5883882" y="1333223"/>
            <a:ext cx="704499" cy="584775"/>
          </a:xfrm>
          <a:prstGeom prst="rect">
            <a:avLst/>
          </a:prstGeom>
          <a:noFill/>
        </p:spPr>
        <p:txBody>
          <a:bodyPr wrap="square" rtlCol="0">
            <a:spAutoFit/>
          </a:bodyPr>
          <a:lstStyle/>
          <a:p>
            <a:r>
              <a:rPr lang="en-US" altLang="zh-CN" sz="3200" dirty="0">
                <a:solidFill>
                  <a:schemeClr val="bg1"/>
                </a:solidFill>
                <a:latin typeface="思源黑体 Bold" panose="020B0800000000000000" pitchFamily="34" charset="-122"/>
                <a:ea typeface="思源黑体 Bold" panose="020B0800000000000000" pitchFamily="34" charset="-122"/>
              </a:rPr>
              <a:t>02</a:t>
            </a:r>
            <a:endParaRPr lang="zh-CN" altLang="en-US" sz="3200" dirty="0">
              <a:solidFill>
                <a:schemeClr val="bg1"/>
              </a:solidFill>
              <a:latin typeface="思源黑体 Bold" panose="020B0800000000000000" pitchFamily="34" charset="-122"/>
              <a:ea typeface="思源黑体 Bold" panose="020B0800000000000000" pitchFamily="34" charset="-122"/>
            </a:endParaRPr>
          </a:p>
        </p:txBody>
      </p:sp>
      <p:sp>
        <p:nvSpPr>
          <p:cNvPr id="27" name="文本框 26"/>
          <p:cNvSpPr txBox="1"/>
          <p:nvPr/>
        </p:nvSpPr>
        <p:spPr>
          <a:xfrm>
            <a:off x="5933798" y="2506229"/>
            <a:ext cx="704499" cy="584775"/>
          </a:xfrm>
          <a:prstGeom prst="rect">
            <a:avLst/>
          </a:prstGeom>
          <a:noFill/>
        </p:spPr>
        <p:txBody>
          <a:bodyPr wrap="square" rtlCol="0">
            <a:spAutoFit/>
          </a:bodyPr>
          <a:lstStyle/>
          <a:p>
            <a:r>
              <a:rPr lang="en-US" altLang="zh-CN" sz="3200" dirty="0">
                <a:solidFill>
                  <a:schemeClr val="bg1"/>
                </a:solidFill>
                <a:latin typeface="思源黑体 Bold" panose="020B0800000000000000" pitchFamily="34" charset="-122"/>
                <a:ea typeface="思源黑体 Bold" panose="020B0800000000000000" pitchFamily="34" charset="-122"/>
              </a:rPr>
              <a:t>03</a:t>
            </a:r>
            <a:endParaRPr lang="zh-CN" altLang="en-US" sz="3200" dirty="0">
              <a:solidFill>
                <a:schemeClr val="bg1"/>
              </a:solidFill>
              <a:latin typeface="思源黑体 Bold" panose="020B0800000000000000" pitchFamily="34" charset="-122"/>
              <a:ea typeface="思源黑体 Bold" panose="020B0800000000000000" pitchFamily="34" charset="-122"/>
            </a:endParaRPr>
          </a:p>
        </p:txBody>
      </p:sp>
      <p:sp>
        <p:nvSpPr>
          <p:cNvPr id="28" name="文本框 27"/>
          <p:cNvSpPr txBox="1"/>
          <p:nvPr/>
        </p:nvSpPr>
        <p:spPr>
          <a:xfrm>
            <a:off x="5949778" y="3642004"/>
            <a:ext cx="704499" cy="584775"/>
          </a:xfrm>
          <a:prstGeom prst="rect">
            <a:avLst/>
          </a:prstGeom>
          <a:noFill/>
        </p:spPr>
        <p:txBody>
          <a:bodyPr wrap="square" rtlCol="0">
            <a:spAutoFit/>
          </a:bodyPr>
          <a:lstStyle/>
          <a:p>
            <a:r>
              <a:rPr lang="en-US" altLang="zh-CN" sz="3200" dirty="0">
                <a:solidFill>
                  <a:schemeClr val="bg1"/>
                </a:solidFill>
                <a:latin typeface="思源黑体 Bold" panose="020B0800000000000000" pitchFamily="34" charset="-122"/>
                <a:ea typeface="思源黑体 Bold" panose="020B0800000000000000" pitchFamily="34" charset="-122"/>
              </a:rPr>
              <a:t>04</a:t>
            </a:r>
            <a:endParaRPr lang="zh-CN" altLang="en-US" sz="3200" dirty="0">
              <a:solidFill>
                <a:schemeClr val="bg1"/>
              </a:solidFill>
              <a:latin typeface="思源黑体 Bold" panose="020B0800000000000000" pitchFamily="34" charset="-122"/>
              <a:ea typeface="思源黑体 Bold" panose="020B0800000000000000" pitchFamily="34" charset="-122"/>
            </a:endParaRPr>
          </a:p>
        </p:txBody>
      </p:sp>
      <p:sp>
        <p:nvSpPr>
          <p:cNvPr id="16" name="文本框 15"/>
          <p:cNvSpPr txBox="1"/>
          <p:nvPr/>
        </p:nvSpPr>
        <p:spPr>
          <a:xfrm>
            <a:off x="7726349" y="312585"/>
            <a:ext cx="2013527" cy="523220"/>
          </a:xfrm>
          <a:prstGeom prst="rect">
            <a:avLst/>
          </a:prstGeom>
          <a:noFill/>
        </p:spPr>
        <p:txBody>
          <a:bodyPr wrap="square" rtlCol="0">
            <a:spAutoFit/>
          </a:bodyPr>
          <a:lstStyle/>
          <a:p>
            <a:pPr algn="just"/>
            <a:r>
              <a:rPr lang="zh-CN" altLang="en-US" sz="2800" b="1" u="sng" dirty="0">
                <a:solidFill>
                  <a:schemeClr val="bg1"/>
                </a:solidFill>
                <a:latin typeface="思源黑体 Bold" panose="020B0800000000000000" pitchFamily="34" charset="-122"/>
                <a:ea typeface="思源黑体 Bold" panose="020B0800000000000000" pitchFamily="34" charset="-122"/>
                <a:hlinkClick r:id="rId3" action="ppaction://hlinksldjump">
                  <a:extLst>
                    <a:ext uri="{A12FA001-AC4F-418D-AE19-62706E023703}">
                      <ahyp:hlinkClr xmlns:ahyp="http://schemas.microsoft.com/office/drawing/2018/hyperlinkcolor" val="tx"/>
                    </a:ext>
                  </a:extLst>
                </a:hlinkClick>
              </a:rPr>
              <a:t>  </a:t>
            </a:r>
            <a:r>
              <a:rPr lang="zh-CN" altLang="en-US" sz="2800" b="1" dirty="0">
                <a:solidFill>
                  <a:schemeClr val="bg1"/>
                </a:solidFill>
                <a:latin typeface="思源黑体 Bold" panose="020B0800000000000000" pitchFamily="34" charset="-122"/>
                <a:ea typeface="思源黑体 Bold" panose="020B0800000000000000" pitchFamily="34" charset="-122"/>
                <a:hlinkClick r:id="rId3" action="ppaction://hlinksldjump">
                  <a:extLst>
                    <a:ext uri="{A12FA001-AC4F-418D-AE19-62706E023703}">
                      <ahyp:hlinkClr xmlns:ahyp="http://schemas.microsoft.com/office/drawing/2018/hyperlinkcolor" val="tx"/>
                    </a:ext>
                  </a:extLst>
                </a:hlinkClick>
              </a:rPr>
              <a:t>项目描述</a:t>
            </a:r>
            <a:endParaRPr lang="zh-CN" altLang="en-US" sz="2800" b="1" dirty="0">
              <a:solidFill>
                <a:schemeClr val="bg1"/>
              </a:solidFill>
              <a:latin typeface="思源黑体 Bold" panose="020B0800000000000000" pitchFamily="34" charset="-122"/>
              <a:ea typeface="思源黑体 Bold" panose="020B0800000000000000" pitchFamily="34" charset="-122"/>
            </a:endParaRPr>
          </a:p>
        </p:txBody>
      </p:sp>
      <p:sp>
        <p:nvSpPr>
          <p:cNvPr id="30" name="文本框 29"/>
          <p:cNvSpPr txBox="1"/>
          <p:nvPr/>
        </p:nvSpPr>
        <p:spPr>
          <a:xfrm>
            <a:off x="7774844" y="2517293"/>
            <a:ext cx="2013527" cy="523220"/>
          </a:xfrm>
          <a:prstGeom prst="rect">
            <a:avLst/>
          </a:prstGeom>
          <a:noFill/>
        </p:spPr>
        <p:txBody>
          <a:bodyPr wrap="square" rtlCol="0">
            <a:spAutoFit/>
          </a:bodyPr>
          <a:lstStyle/>
          <a:p>
            <a:r>
              <a:rPr lang="zh-CN" altLang="en-US" sz="2800" dirty="0">
                <a:solidFill>
                  <a:schemeClr val="bg1"/>
                </a:solidFill>
                <a:latin typeface="思源黑体 Bold" panose="020B0800000000000000" pitchFamily="34" charset="-122"/>
                <a:ea typeface="思源黑体 Bold" panose="020B0800000000000000" pitchFamily="34" charset="-122"/>
              </a:rPr>
              <a:t>   </a:t>
            </a:r>
            <a:r>
              <a:rPr lang="zh-CN" altLang="en-US" sz="2800" dirty="0">
                <a:solidFill>
                  <a:schemeClr val="bg1"/>
                </a:solidFill>
                <a:latin typeface="思源黑体 Bold" panose="020B0800000000000000" pitchFamily="34" charset="-122"/>
                <a:ea typeface="思源黑体 Bold" panose="020B0800000000000000" pitchFamily="34" charset="-122"/>
                <a:hlinkClick r:id="rId4" action="ppaction://hlinksldjump">
                  <a:extLst>
                    <a:ext uri="{A12FA001-AC4F-418D-AE19-62706E023703}">
                      <ahyp:hlinkClr xmlns:ahyp="http://schemas.microsoft.com/office/drawing/2018/hyperlinkcolor" val="tx"/>
                    </a:ext>
                  </a:extLst>
                </a:hlinkClick>
              </a:rPr>
              <a:t>明细表</a:t>
            </a:r>
            <a:r>
              <a:rPr lang="en-US" altLang="zh-CN" sz="2800" dirty="0">
                <a:solidFill>
                  <a:schemeClr val="bg1"/>
                </a:solidFill>
                <a:latin typeface="思源黑体 Bold" panose="020B0800000000000000" pitchFamily="34" charset="-122"/>
                <a:ea typeface="思源黑体 Bold" panose="020B0800000000000000" pitchFamily="34" charset="-122"/>
              </a:rPr>
              <a:t> </a:t>
            </a:r>
            <a:endParaRPr lang="zh-CN" altLang="en-US" sz="2800" dirty="0">
              <a:solidFill>
                <a:schemeClr val="bg1"/>
              </a:solidFill>
              <a:latin typeface="思源黑体 Bold" panose="020B0800000000000000" pitchFamily="34" charset="-122"/>
              <a:ea typeface="思源黑体 Bold" panose="020B0800000000000000" pitchFamily="34" charset="-122"/>
            </a:endParaRPr>
          </a:p>
        </p:txBody>
      </p:sp>
      <p:sp>
        <p:nvSpPr>
          <p:cNvPr id="31" name="文本框 30"/>
          <p:cNvSpPr txBox="1"/>
          <p:nvPr/>
        </p:nvSpPr>
        <p:spPr>
          <a:xfrm>
            <a:off x="7746511" y="1387479"/>
            <a:ext cx="2013527" cy="954107"/>
          </a:xfrm>
          <a:prstGeom prst="rect">
            <a:avLst/>
          </a:prstGeom>
          <a:noFill/>
        </p:spPr>
        <p:txBody>
          <a:bodyPr wrap="square" rtlCol="0">
            <a:spAutoFit/>
          </a:bodyPr>
          <a:lstStyle/>
          <a:p>
            <a:r>
              <a:rPr lang="en-US" altLang="zh-CN" sz="2800" dirty="0">
                <a:solidFill>
                  <a:schemeClr val="bg1"/>
                </a:solidFill>
                <a:latin typeface="思源黑体 Bold" panose="020B0800000000000000" pitchFamily="34" charset="-122"/>
                <a:ea typeface="思源黑体 Bold" panose="020B0800000000000000" pitchFamily="34" charset="-122"/>
              </a:rPr>
              <a:t> </a:t>
            </a:r>
            <a:r>
              <a:rPr lang="zh-CN" altLang="en-US" sz="2800" dirty="0">
                <a:solidFill>
                  <a:schemeClr val="bg1"/>
                </a:solidFill>
                <a:latin typeface="思源黑体 Bold" panose="020B0800000000000000" pitchFamily="34" charset="-122"/>
                <a:ea typeface="思源黑体 Bold" panose="020B0800000000000000" pitchFamily="34" charset="-122"/>
              </a:rPr>
              <a:t> 技术方案</a:t>
            </a:r>
            <a:endParaRPr lang="en-US" altLang="zh-CN" sz="2800">
              <a:solidFill>
                <a:schemeClr val="bg1"/>
              </a:solidFill>
              <a:latin typeface="思源黑体 Bold" panose="020B0800000000000000" pitchFamily="34" charset="-122"/>
              <a:ea typeface="思源黑体 Bold" panose="020B0800000000000000" pitchFamily="34" charset="-122"/>
            </a:endParaRPr>
          </a:p>
          <a:p>
            <a:endParaRPr lang="zh-CN" altLang="en-US" sz="2800" dirty="0">
              <a:solidFill>
                <a:schemeClr val="bg1"/>
              </a:solidFill>
              <a:latin typeface="思源黑体 Bold" panose="020B0800000000000000" pitchFamily="34" charset="-122"/>
              <a:ea typeface="思源黑体 Bold" panose="020B0800000000000000" pitchFamily="34" charset="-122"/>
            </a:endParaRPr>
          </a:p>
        </p:txBody>
      </p:sp>
      <p:sp>
        <p:nvSpPr>
          <p:cNvPr id="32" name="文本框 31"/>
          <p:cNvSpPr txBox="1"/>
          <p:nvPr/>
        </p:nvSpPr>
        <p:spPr>
          <a:xfrm>
            <a:off x="7738241" y="3702181"/>
            <a:ext cx="2013527" cy="523220"/>
          </a:xfrm>
          <a:prstGeom prst="rect">
            <a:avLst/>
          </a:prstGeom>
          <a:noFill/>
        </p:spPr>
        <p:txBody>
          <a:bodyPr wrap="square" rtlCol="0">
            <a:spAutoFit/>
          </a:bodyPr>
          <a:lstStyle/>
          <a:p>
            <a:r>
              <a:rPr lang="zh-CN" altLang="en-US" sz="2800" dirty="0">
                <a:solidFill>
                  <a:schemeClr val="bg1"/>
                </a:solidFill>
                <a:latin typeface="思源黑体 Bold" panose="020B0800000000000000" pitchFamily="34" charset="-122"/>
                <a:ea typeface="思源黑体 Bold" panose="020B0800000000000000" pitchFamily="34" charset="-122"/>
              </a:rPr>
              <a:t>   </a:t>
            </a:r>
            <a:r>
              <a:rPr lang="zh-CN" altLang="en-US" sz="2800" dirty="0">
                <a:solidFill>
                  <a:schemeClr val="bg1"/>
                </a:solidFill>
                <a:latin typeface="思源黑体 Bold" panose="020B0800000000000000" pitchFamily="34" charset="-122"/>
                <a:ea typeface="思源黑体 Bold" panose="020B0800000000000000" pitchFamily="34" charset="-122"/>
                <a:hlinkClick r:id="rId5" action="ppaction://hlinksldjump">
                  <a:extLst>
                    <a:ext uri="{A12FA001-AC4F-418D-AE19-62706E023703}">
                      <ahyp:hlinkClr xmlns:ahyp="http://schemas.microsoft.com/office/drawing/2018/hyperlinkcolor" val="tx"/>
                    </a:ext>
                  </a:extLst>
                </a:hlinkClick>
              </a:rPr>
              <a:t>仿真测试</a:t>
            </a:r>
            <a:endParaRPr lang="zh-CN" altLang="en-US" sz="2800" dirty="0">
              <a:solidFill>
                <a:schemeClr val="bg1"/>
              </a:solidFill>
              <a:latin typeface="思源黑体 Bold" panose="020B0800000000000000" pitchFamily="34" charset="-122"/>
              <a:ea typeface="思源黑体 Bold" panose="020B0800000000000000" pitchFamily="34" charset="-122"/>
            </a:endParaRPr>
          </a:p>
        </p:txBody>
      </p:sp>
      <p:grpSp>
        <p:nvGrpSpPr>
          <p:cNvPr id="37" name="组合 36">
            <a:extLst>
              <a:ext uri="{FF2B5EF4-FFF2-40B4-BE49-F238E27FC236}">
                <a16:creationId xmlns:a16="http://schemas.microsoft.com/office/drawing/2014/main" id="{9CB73D87-118C-467B-9E5D-7CAFE140BC27}"/>
              </a:ext>
            </a:extLst>
          </p:cNvPr>
          <p:cNvGrpSpPr/>
          <p:nvPr/>
        </p:nvGrpSpPr>
        <p:grpSpPr>
          <a:xfrm>
            <a:off x="5821817" y="4593048"/>
            <a:ext cx="4672390" cy="960423"/>
            <a:chOff x="5716626" y="3766556"/>
            <a:chExt cx="4672390" cy="960423"/>
          </a:xfrm>
          <a:solidFill>
            <a:srgbClr val="2A566E">
              <a:alpha val="70000"/>
            </a:srgbClr>
          </a:solidFill>
        </p:grpSpPr>
        <p:sp>
          <p:nvSpPr>
            <p:cNvPr id="40" name="椭圆 39">
              <a:extLst>
                <a:ext uri="{FF2B5EF4-FFF2-40B4-BE49-F238E27FC236}">
                  <a16:creationId xmlns:a16="http://schemas.microsoft.com/office/drawing/2014/main" id="{46B74F4B-189C-488F-93E2-60E79C7E5B49}"/>
                </a:ext>
              </a:extLst>
            </p:cNvPr>
            <p:cNvSpPr/>
            <p:nvPr/>
          </p:nvSpPr>
          <p:spPr>
            <a:xfrm>
              <a:off x="5716626" y="3766556"/>
              <a:ext cx="960423" cy="960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1" name="矩形 40">
              <a:extLst>
                <a:ext uri="{FF2B5EF4-FFF2-40B4-BE49-F238E27FC236}">
                  <a16:creationId xmlns:a16="http://schemas.microsoft.com/office/drawing/2014/main" id="{2DE1B32E-1313-4848-8C22-5015E932326D}"/>
                </a:ext>
              </a:extLst>
            </p:cNvPr>
            <p:cNvSpPr/>
            <p:nvPr/>
          </p:nvSpPr>
          <p:spPr>
            <a:xfrm>
              <a:off x="7046552" y="3838688"/>
              <a:ext cx="3342464" cy="816161"/>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5" name="文本框 44">
            <a:extLst>
              <a:ext uri="{FF2B5EF4-FFF2-40B4-BE49-F238E27FC236}">
                <a16:creationId xmlns:a16="http://schemas.microsoft.com/office/drawing/2014/main" id="{5766C50A-1A62-467A-A6E3-299B871DC703}"/>
              </a:ext>
            </a:extLst>
          </p:cNvPr>
          <p:cNvSpPr txBox="1"/>
          <p:nvPr/>
        </p:nvSpPr>
        <p:spPr>
          <a:xfrm>
            <a:off x="5973818" y="4801744"/>
            <a:ext cx="704499" cy="584775"/>
          </a:xfrm>
          <a:prstGeom prst="rect">
            <a:avLst/>
          </a:prstGeom>
          <a:noFill/>
        </p:spPr>
        <p:txBody>
          <a:bodyPr wrap="square" rtlCol="0">
            <a:spAutoFit/>
          </a:bodyPr>
          <a:lstStyle/>
          <a:p>
            <a:r>
              <a:rPr lang="en-US" altLang="zh-CN" sz="3200" dirty="0">
                <a:solidFill>
                  <a:schemeClr val="bg1"/>
                </a:solidFill>
                <a:latin typeface="思源黑体 Bold" panose="020B0800000000000000" pitchFamily="34" charset="-122"/>
                <a:ea typeface="思源黑体 Bold" panose="020B0800000000000000" pitchFamily="34" charset="-122"/>
              </a:rPr>
              <a:t>05</a:t>
            </a:r>
            <a:endParaRPr lang="zh-CN" altLang="en-US" sz="3200" dirty="0">
              <a:solidFill>
                <a:schemeClr val="bg1"/>
              </a:solidFill>
              <a:latin typeface="思源黑体 Bold" panose="020B0800000000000000" pitchFamily="34" charset="-122"/>
              <a:ea typeface="思源黑体 Bold" panose="020B0800000000000000" pitchFamily="34" charset="-122"/>
            </a:endParaRPr>
          </a:p>
        </p:txBody>
      </p:sp>
      <p:sp>
        <p:nvSpPr>
          <p:cNvPr id="46" name="文本框 45">
            <a:extLst>
              <a:ext uri="{FF2B5EF4-FFF2-40B4-BE49-F238E27FC236}">
                <a16:creationId xmlns:a16="http://schemas.microsoft.com/office/drawing/2014/main" id="{959307B9-67C8-4ACA-B168-710D7C478C11}"/>
              </a:ext>
            </a:extLst>
          </p:cNvPr>
          <p:cNvSpPr txBox="1"/>
          <p:nvPr/>
        </p:nvSpPr>
        <p:spPr>
          <a:xfrm>
            <a:off x="7732454" y="4807255"/>
            <a:ext cx="2013527" cy="523220"/>
          </a:xfrm>
          <a:prstGeom prst="rect">
            <a:avLst/>
          </a:prstGeom>
          <a:noFill/>
        </p:spPr>
        <p:txBody>
          <a:bodyPr wrap="square" rtlCol="0">
            <a:spAutoFit/>
          </a:bodyPr>
          <a:lstStyle/>
          <a:p>
            <a:r>
              <a:rPr lang="zh-CN" altLang="en-US" sz="2800" dirty="0">
                <a:solidFill>
                  <a:schemeClr val="bg1"/>
                </a:solidFill>
                <a:latin typeface="思源黑体 Bold" panose="020B0800000000000000" pitchFamily="34" charset="-122"/>
                <a:ea typeface="思源黑体 Bold" panose="020B0800000000000000" pitchFamily="34" charset="-122"/>
              </a:rPr>
              <a:t>   </a:t>
            </a:r>
            <a:r>
              <a:rPr lang="zh-CN" altLang="en-US" sz="2800" dirty="0">
                <a:solidFill>
                  <a:schemeClr val="bg1"/>
                </a:solidFill>
                <a:latin typeface="思源黑体 Bold" panose="020B0800000000000000" pitchFamily="34" charset="-122"/>
                <a:ea typeface="思源黑体 Bold" panose="020B0800000000000000" pitchFamily="34" charset="-122"/>
                <a:hlinkClick r:id="rId6" action="ppaction://hlinksldjump">
                  <a:extLst>
                    <a:ext uri="{A12FA001-AC4F-418D-AE19-62706E023703}">
                      <ahyp:hlinkClr xmlns:ahyp="http://schemas.microsoft.com/office/drawing/2018/hyperlinkcolor" val="tx"/>
                    </a:ext>
                  </a:extLst>
                </a:hlinkClick>
              </a:rPr>
              <a:t>电路相关</a:t>
            </a:r>
            <a:endParaRPr lang="zh-CN" altLang="en-US" sz="2800" dirty="0">
              <a:solidFill>
                <a:schemeClr val="bg1"/>
              </a:solidFill>
              <a:latin typeface="思源黑体 Bold" panose="020B0800000000000000" pitchFamily="34" charset="-122"/>
              <a:ea typeface="思源黑体 Bold" panose="020B0800000000000000" pitchFamily="34" charset="-122"/>
            </a:endParaRPr>
          </a:p>
        </p:txBody>
      </p:sp>
      <p:grpSp>
        <p:nvGrpSpPr>
          <p:cNvPr id="47" name="组合 46">
            <a:extLst>
              <a:ext uri="{FF2B5EF4-FFF2-40B4-BE49-F238E27FC236}">
                <a16:creationId xmlns:a16="http://schemas.microsoft.com/office/drawing/2014/main" id="{FEDE0C7E-4709-423F-B572-F2D88425F443}"/>
              </a:ext>
            </a:extLst>
          </p:cNvPr>
          <p:cNvGrpSpPr/>
          <p:nvPr/>
        </p:nvGrpSpPr>
        <p:grpSpPr>
          <a:xfrm>
            <a:off x="5855456" y="5765527"/>
            <a:ext cx="4672390" cy="960423"/>
            <a:chOff x="5716626" y="3766556"/>
            <a:chExt cx="4672390" cy="960423"/>
          </a:xfrm>
          <a:solidFill>
            <a:srgbClr val="2A566E">
              <a:alpha val="70000"/>
            </a:srgbClr>
          </a:solidFill>
        </p:grpSpPr>
        <p:sp>
          <p:nvSpPr>
            <p:cNvPr id="48" name="椭圆 47">
              <a:extLst>
                <a:ext uri="{FF2B5EF4-FFF2-40B4-BE49-F238E27FC236}">
                  <a16:creationId xmlns:a16="http://schemas.microsoft.com/office/drawing/2014/main" id="{F520D8BD-2DFA-4753-AC58-2634CB252DAA}"/>
                </a:ext>
              </a:extLst>
            </p:cNvPr>
            <p:cNvSpPr/>
            <p:nvPr/>
          </p:nvSpPr>
          <p:spPr>
            <a:xfrm>
              <a:off x="5716626" y="3766556"/>
              <a:ext cx="960423" cy="960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49" name="矩形 48">
              <a:extLst>
                <a:ext uri="{FF2B5EF4-FFF2-40B4-BE49-F238E27FC236}">
                  <a16:creationId xmlns:a16="http://schemas.microsoft.com/office/drawing/2014/main" id="{0E1D37FC-7871-494E-A707-0E31762D8CCF}"/>
                </a:ext>
              </a:extLst>
            </p:cNvPr>
            <p:cNvSpPr/>
            <p:nvPr/>
          </p:nvSpPr>
          <p:spPr>
            <a:xfrm>
              <a:off x="7046552" y="3838688"/>
              <a:ext cx="3342464" cy="816161"/>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0" name="文本框 49">
            <a:extLst>
              <a:ext uri="{FF2B5EF4-FFF2-40B4-BE49-F238E27FC236}">
                <a16:creationId xmlns:a16="http://schemas.microsoft.com/office/drawing/2014/main" id="{FB3C1A96-0F18-4FD1-88E2-50994CCC00DA}"/>
              </a:ext>
            </a:extLst>
          </p:cNvPr>
          <p:cNvSpPr txBox="1"/>
          <p:nvPr/>
        </p:nvSpPr>
        <p:spPr>
          <a:xfrm>
            <a:off x="6008919" y="5931166"/>
            <a:ext cx="704499" cy="584775"/>
          </a:xfrm>
          <a:prstGeom prst="rect">
            <a:avLst/>
          </a:prstGeom>
          <a:noFill/>
        </p:spPr>
        <p:txBody>
          <a:bodyPr wrap="square" rtlCol="0">
            <a:spAutoFit/>
          </a:bodyPr>
          <a:lstStyle/>
          <a:p>
            <a:r>
              <a:rPr lang="en-US" altLang="zh-CN" sz="3200" dirty="0">
                <a:solidFill>
                  <a:schemeClr val="bg1"/>
                </a:solidFill>
                <a:latin typeface="思源黑体 Bold" panose="020B0800000000000000" pitchFamily="34" charset="-122"/>
                <a:ea typeface="思源黑体 Bold" panose="020B0800000000000000" pitchFamily="34" charset="-122"/>
              </a:rPr>
              <a:t>06</a:t>
            </a:r>
            <a:endParaRPr lang="zh-CN" altLang="en-US" sz="3200" dirty="0">
              <a:solidFill>
                <a:schemeClr val="bg1"/>
              </a:solidFill>
              <a:latin typeface="思源黑体 Bold" panose="020B0800000000000000" pitchFamily="34" charset="-122"/>
              <a:ea typeface="思源黑体 Bold" panose="020B0800000000000000" pitchFamily="34" charset="-122"/>
            </a:endParaRPr>
          </a:p>
        </p:txBody>
      </p:sp>
      <p:sp>
        <p:nvSpPr>
          <p:cNvPr id="54" name="文本框 53">
            <a:extLst>
              <a:ext uri="{FF2B5EF4-FFF2-40B4-BE49-F238E27FC236}">
                <a16:creationId xmlns:a16="http://schemas.microsoft.com/office/drawing/2014/main" id="{66615497-B7DC-4B82-A64F-B45B181CBCBB}"/>
              </a:ext>
            </a:extLst>
          </p:cNvPr>
          <p:cNvSpPr txBox="1"/>
          <p:nvPr/>
        </p:nvSpPr>
        <p:spPr>
          <a:xfrm>
            <a:off x="7816211" y="5942872"/>
            <a:ext cx="2013527" cy="523220"/>
          </a:xfrm>
          <a:prstGeom prst="rect">
            <a:avLst/>
          </a:prstGeom>
          <a:noFill/>
        </p:spPr>
        <p:txBody>
          <a:bodyPr wrap="square" rtlCol="0">
            <a:spAutoFit/>
          </a:bodyPr>
          <a:lstStyle/>
          <a:p>
            <a:r>
              <a:rPr lang="zh-CN" altLang="en-US" sz="2800" dirty="0">
                <a:solidFill>
                  <a:schemeClr val="bg1"/>
                </a:solidFill>
                <a:latin typeface="思源黑体 Bold" panose="020B0800000000000000" pitchFamily="34" charset="-122"/>
                <a:ea typeface="思源黑体 Bold" panose="020B0800000000000000" pitchFamily="34" charset="-122"/>
              </a:rPr>
              <a:t>  </a:t>
            </a:r>
            <a:r>
              <a:rPr lang="zh-CN" altLang="en-US" sz="2800" dirty="0">
                <a:solidFill>
                  <a:schemeClr val="bg1"/>
                </a:solidFill>
                <a:latin typeface="思源黑体 Bold" panose="020B0800000000000000" pitchFamily="34" charset="-122"/>
                <a:ea typeface="思源黑体 Bold" panose="020B0800000000000000" pitchFamily="34" charset="-122"/>
                <a:hlinkClick r:id="rId7" action="ppaction://hlinksldjump">
                  <a:extLst>
                    <a:ext uri="{A12FA001-AC4F-418D-AE19-62706E023703}">
                      <ahyp:hlinkClr xmlns:ahyp="http://schemas.microsoft.com/office/drawing/2018/hyperlinkcolor" val="tx"/>
                    </a:ext>
                  </a:extLst>
                </a:hlinkClick>
              </a:rPr>
              <a:t>延迟分析</a:t>
            </a:r>
            <a:endParaRPr lang="zh-CN" altLang="en-US" sz="2800" dirty="0">
              <a:solidFill>
                <a:schemeClr val="bg1"/>
              </a:solidFill>
              <a:latin typeface="思源黑体 Bold" panose="020B0800000000000000" pitchFamily="34" charset="-122"/>
              <a:ea typeface="思源黑体 Bold" panose="020B0800000000000000" pitchFamily="34" charset="-122"/>
            </a:endParaRPr>
          </a:p>
        </p:txBody>
      </p:sp>
      <p:grpSp>
        <p:nvGrpSpPr>
          <p:cNvPr id="43" name="组合 42">
            <a:extLst>
              <a:ext uri="{FF2B5EF4-FFF2-40B4-BE49-F238E27FC236}">
                <a16:creationId xmlns:a16="http://schemas.microsoft.com/office/drawing/2014/main" id="{180619A2-B756-4E57-8144-0FD09AF187E8}"/>
              </a:ext>
            </a:extLst>
          </p:cNvPr>
          <p:cNvGrpSpPr/>
          <p:nvPr/>
        </p:nvGrpSpPr>
        <p:grpSpPr>
          <a:xfrm>
            <a:off x="371947" y="5743341"/>
            <a:ext cx="4672390" cy="960423"/>
            <a:chOff x="5716626" y="3766556"/>
            <a:chExt cx="4672390" cy="960423"/>
          </a:xfrm>
          <a:solidFill>
            <a:srgbClr val="2A566E">
              <a:alpha val="70000"/>
            </a:srgbClr>
          </a:solidFill>
        </p:grpSpPr>
        <p:sp>
          <p:nvSpPr>
            <p:cNvPr id="44" name="椭圆 43">
              <a:extLst>
                <a:ext uri="{FF2B5EF4-FFF2-40B4-BE49-F238E27FC236}">
                  <a16:creationId xmlns:a16="http://schemas.microsoft.com/office/drawing/2014/main" id="{D8933371-4369-4EDF-ABAF-BBCC725C3ACA}"/>
                </a:ext>
              </a:extLst>
            </p:cNvPr>
            <p:cNvSpPr/>
            <p:nvPr/>
          </p:nvSpPr>
          <p:spPr>
            <a:xfrm>
              <a:off x="5716626" y="3766556"/>
              <a:ext cx="960423" cy="96042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55" name="矩形 54">
              <a:extLst>
                <a:ext uri="{FF2B5EF4-FFF2-40B4-BE49-F238E27FC236}">
                  <a16:creationId xmlns:a16="http://schemas.microsoft.com/office/drawing/2014/main" id="{502DB5E2-6DFD-4894-AC4B-0435B8C11571}"/>
                </a:ext>
              </a:extLst>
            </p:cNvPr>
            <p:cNvSpPr/>
            <p:nvPr/>
          </p:nvSpPr>
          <p:spPr>
            <a:xfrm>
              <a:off x="7046552" y="3838688"/>
              <a:ext cx="3342464" cy="816161"/>
            </a:xfrm>
            <a:prstGeom prst="rect">
              <a:avLst/>
            </a:prstGeom>
            <a:grp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文本框 55">
            <a:extLst>
              <a:ext uri="{FF2B5EF4-FFF2-40B4-BE49-F238E27FC236}">
                <a16:creationId xmlns:a16="http://schemas.microsoft.com/office/drawing/2014/main" id="{12D17C94-1FA7-45A1-8A3F-7DF6D42E5A01}"/>
              </a:ext>
            </a:extLst>
          </p:cNvPr>
          <p:cNvSpPr txBox="1"/>
          <p:nvPr/>
        </p:nvSpPr>
        <p:spPr>
          <a:xfrm>
            <a:off x="499908" y="5932178"/>
            <a:ext cx="704499" cy="584775"/>
          </a:xfrm>
          <a:prstGeom prst="rect">
            <a:avLst/>
          </a:prstGeom>
          <a:noFill/>
        </p:spPr>
        <p:txBody>
          <a:bodyPr wrap="square" rtlCol="0">
            <a:spAutoFit/>
          </a:bodyPr>
          <a:lstStyle/>
          <a:p>
            <a:r>
              <a:rPr lang="en-US" altLang="zh-CN" sz="3200" dirty="0">
                <a:solidFill>
                  <a:schemeClr val="bg1"/>
                </a:solidFill>
                <a:latin typeface="思源黑体 Bold" panose="020B0800000000000000" pitchFamily="34" charset="-122"/>
                <a:ea typeface="思源黑体 Bold" panose="020B0800000000000000" pitchFamily="34" charset="-122"/>
              </a:rPr>
              <a:t>07</a:t>
            </a:r>
            <a:endParaRPr lang="zh-CN" altLang="en-US" sz="3200" dirty="0">
              <a:solidFill>
                <a:schemeClr val="bg1"/>
              </a:solidFill>
              <a:latin typeface="思源黑体 Bold" panose="020B0800000000000000" pitchFamily="34" charset="-122"/>
              <a:ea typeface="思源黑体 Bold" panose="020B0800000000000000" pitchFamily="34" charset="-122"/>
            </a:endParaRPr>
          </a:p>
        </p:txBody>
      </p:sp>
      <p:sp>
        <p:nvSpPr>
          <p:cNvPr id="57" name="文本框 56">
            <a:extLst>
              <a:ext uri="{FF2B5EF4-FFF2-40B4-BE49-F238E27FC236}">
                <a16:creationId xmlns:a16="http://schemas.microsoft.com/office/drawing/2014/main" id="{900FFFFE-B6B6-44E9-8010-ED284CD065D1}"/>
              </a:ext>
            </a:extLst>
          </p:cNvPr>
          <p:cNvSpPr txBox="1"/>
          <p:nvPr/>
        </p:nvSpPr>
        <p:spPr>
          <a:xfrm>
            <a:off x="2206464" y="5985716"/>
            <a:ext cx="2013527" cy="523220"/>
          </a:xfrm>
          <a:prstGeom prst="rect">
            <a:avLst/>
          </a:prstGeom>
          <a:noFill/>
        </p:spPr>
        <p:txBody>
          <a:bodyPr wrap="square" rtlCol="0">
            <a:spAutoFit/>
          </a:bodyPr>
          <a:lstStyle/>
          <a:p>
            <a:r>
              <a:rPr lang="zh-CN" altLang="en-US" sz="2800" dirty="0">
                <a:solidFill>
                  <a:schemeClr val="bg1"/>
                </a:solidFill>
                <a:latin typeface="思源黑体 Bold" panose="020B0800000000000000" pitchFamily="34" charset="-122"/>
                <a:ea typeface="思源黑体 Bold" panose="020B0800000000000000" pitchFamily="34" charset="-122"/>
              </a:rPr>
              <a:t>  </a:t>
            </a:r>
            <a:r>
              <a:rPr lang="en-US" altLang="zh-CN" sz="1800" b="1" i="0" dirty="0">
                <a:solidFill>
                  <a:schemeClr val="bg1"/>
                </a:solidFill>
                <a:effectLst/>
                <a:latin typeface="LMRoman12-Bold-Identity-H"/>
                <a:hlinkClick r:id="rId8" action="ppaction://hlinksldjump">
                  <a:extLst>
                    <a:ext uri="{A12FA001-AC4F-418D-AE19-62706E023703}">
                      <ahyp:hlinkClr xmlns:ahyp="http://schemas.microsoft.com/office/drawing/2018/hyperlinkcolor" val="tx"/>
                    </a:ext>
                  </a:extLst>
                </a:hlinkClick>
              </a:rPr>
              <a:t>FPGA </a:t>
            </a:r>
            <a:r>
              <a:rPr lang="zh-CN" altLang="en-US" sz="1800" b="1" i="0" dirty="0">
                <a:solidFill>
                  <a:schemeClr val="bg1"/>
                </a:solidFill>
                <a:effectLst/>
                <a:latin typeface="FandolSong-Bold-Identity-H"/>
                <a:hlinkClick r:id="rId8" action="ppaction://hlinksldjump">
                  <a:extLst>
                    <a:ext uri="{A12FA001-AC4F-418D-AE19-62706E023703}">
                      <ahyp:hlinkClr xmlns:ahyp="http://schemas.microsoft.com/office/drawing/2018/hyperlinkcolor" val="tx"/>
                    </a:ext>
                  </a:extLst>
                </a:hlinkClick>
              </a:rPr>
              <a:t>部署结果</a:t>
            </a:r>
            <a:r>
              <a:rPr lang="zh-CN" altLang="en-US" sz="2800" dirty="0">
                <a:solidFill>
                  <a:schemeClr val="bg1"/>
                </a:solidFill>
                <a:hlinkClick r:id="rId8" action="ppaction://hlinksldjump">
                  <a:extLst>
                    <a:ext uri="{A12FA001-AC4F-418D-AE19-62706E023703}">
                      <ahyp:hlinkClr xmlns:ahyp="http://schemas.microsoft.com/office/drawing/2018/hyperlinkcolor" val="tx"/>
                    </a:ext>
                  </a:extLst>
                </a:hlinkClick>
              </a:rPr>
              <a:t> </a:t>
            </a:r>
            <a:endParaRPr lang="zh-CN" altLang="en-US" sz="2800" dirty="0">
              <a:solidFill>
                <a:schemeClr val="bg1"/>
              </a:solidFill>
              <a:latin typeface="思源黑体 Bold" panose="020B0800000000000000" pitchFamily="34" charset="-122"/>
              <a:ea typeface="思源黑体 Bold" panose="020B0800000000000000" pitchFamily="34" charset="-122"/>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par>
                          <p:cTn id="8" fill="hold">
                            <p:stCondLst>
                              <p:cond delay="500"/>
                            </p:stCondLst>
                            <p:childTnLst>
                              <p:par>
                                <p:cTn id="9" presetID="6" presetClass="entr" presetSubtype="32"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circle(out)">
                                      <p:cBhvr>
                                        <p:cTn id="11" dur="2000"/>
                                        <p:tgtEl>
                                          <p:spTgt spid="2"/>
                                        </p:tgtEl>
                                      </p:cBhvr>
                                    </p:animEffect>
                                  </p:childTnLst>
                                </p:cTn>
                              </p:par>
                            </p:childTnLst>
                          </p:cTn>
                        </p:par>
                        <p:par>
                          <p:cTn id="12" fill="hold">
                            <p:stCondLst>
                              <p:cond delay="2500"/>
                            </p:stCondLst>
                            <p:childTnLst>
                              <p:par>
                                <p:cTn id="13" presetID="22" presetClass="entr" presetSubtype="8"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wipe(left)">
                                      <p:cBhvr>
                                        <p:cTn id="15" dur="500"/>
                                        <p:tgtEl>
                                          <p:spTgt spid="4"/>
                                        </p:tgtEl>
                                      </p:cBhvr>
                                    </p:animEffect>
                                  </p:childTnLst>
                                </p:cTn>
                              </p:par>
                              <p:par>
                                <p:cTn id="16" presetID="22" presetClass="entr" presetSubtype="8"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wipe(left)">
                                      <p:cBhvr>
                                        <p:cTn id="18" dur="500"/>
                                        <p:tgtEl>
                                          <p:spTgt spid="11"/>
                                        </p:tgtEl>
                                      </p:cBhvr>
                                    </p:animEffect>
                                  </p:childTnLst>
                                </p:cTn>
                              </p:par>
                              <p:par>
                                <p:cTn id="19" presetID="22" presetClass="entr" presetSubtype="8" fill="hold" nodeType="with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wipe(left)">
                                      <p:cBhvr>
                                        <p:cTn id="21" dur="500"/>
                                        <p:tgtEl>
                                          <p:spTgt spid="12"/>
                                        </p:tgtEl>
                                      </p:cBhvr>
                                    </p:animEffect>
                                  </p:childTnLst>
                                </p:cTn>
                              </p:par>
                              <p:par>
                                <p:cTn id="22" presetID="22" presetClass="entr" presetSubtype="8" fill="hold" nodeType="with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wipe(left)">
                                      <p:cBhvr>
                                        <p:cTn id="24" dur="500"/>
                                        <p:tgtEl>
                                          <p:spTgt spid="14"/>
                                        </p:tgtEl>
                                      </p:cBhvr>
                                    </p:animEffect>
                                  </p:childTnLst>
                                </p:cTn>
                              </p:par>
                              <p:par>
                                <p:cTn id="25" presetID="22" presetClass="entr" presetSubtype="8" fill="hold" nodeType="withEffect">
                                  <p:stCondLst>
                                    <p:cond delay="0"/>
                                  </p:stCondLst>
                                  <p:childTnLst>
                                    <p:set>
                                      <p:cBhvr>
                                        <p:cTn id="26" dur="1" fill="hold">
                                          <p:stCondLst>
                                            <p:cond delay="0"/>
                                          </p:stCondLst>
                                        </p:cTn>
                                        <p:tgtEl>
                                          <p:spTgt spid="37"/>
                                        </p:tgtEl>
                                        <p:attrNameLst>
                                          <p:attrName>style.visibility</p:attrName>
                                        </p:attrNameLst>
                                      </p:cBhvr>
                                      <p:to>
                                        <p:strVal val="visible"/>
                                      </p:to>
                                    </p:set>
                                    <p:animEffect transition="in" filter="wipe(left)">
                                      <p:cBhvr>
                                        <p:cTn id="27" dur="500"/>
                                        <p:tgtEl>
                                          <p:spTgt spid="37"/>
                                        </p:tgtEl>
                                      </p:cBhvr>
                                    </p:animEffect>
                                  </p:childTnLst>
                                </p:cTn>
                              </p:par>
                              <p:par>
                                <p:cTn id="28" presetID="22" presetClass="entr" presetSubtype="8" fill="hold" nodeType="withEffect">
                                  <p:stCondLst>
                                    <p:cond delay="0"/>
                                  </p:stCondLst>
                                  <p:childTnLst>
                                    <p:set>
                                      <p:cBhvr>
                                        <p:cTn id="29" dur="1" fill="hold">
                                          <p:stCondLst>
                                            <p:cond delay="0"/>
                                          </p:stCondLst>
                                        </p:cTn>
                                        <p:tgtEl>
                                          <p:spTgt spid="47"/>
                                        </p:tgtEl>
                                        <p:attrNameLst>
                                          <p:attrName>style.visibility</p:attrName>
                                        </p:attrNameLst>
                                      </p:cBhvr>
                                      <p:to>
                                        <p:strVal val="visible"/>
                                      </p:to>
                                    </p:set>
                                    <p:animEffect transition="in" filter="wipe(left)">
                                      <p:cBhvr>
                                        <p:cTn id="30" dur="500"/>
                                        <p:tgtEl>
                                          <p:spTgt spid="47"/>
                                        </p:tgtEl>
                                      </p:cBhvr>
                                    </p:animEffect>
                                  </p:childTnLst>
                                </p:cTn>
                              </p:par>
                              <p:par>
                                <p:cTn id="31" presetID="22" presetClass="entr" presetSubtype="8" fill="hold" nodeType="withEffect">
                                  <p:stCondLst>
                                    <p:cond delay="0"/>
                                  </p:stCondLst>
                                  <p:childTnLst>
                                    <p:set>
                                      <p:cBhvr>
                                        <p:cTn id="32" dur="1" fill="hold">
                                          <p:stCondLst>
                                            <p:cond delay="0"/>
                                          </p:stCondLst>
                                        </p:cTn>
                                        <p:tgtEl>
                                          <p:spTgt spid="43"/>
                                        </p:tgtEl>
                                        <p:attrNameLst>
                                          <p:attrName>style.visibility</p:attrName>
                                        </p:attrNameLst>
                                      </p:cBhvr>
                                      <p:to>
                                        <p:strVal val="visible"/>
                                      </p:to>
                                    </p:set>
                                    <p:animEffect transition="in" filter="wipe(left)">
                                      <p:cBhvr>
                                        <p:cTn id="33" dur="500"/>
                                        <p:tgtEl>
                                          <p:spTgt spid="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9451108" y="4636655"/>
            <a:ext cx="1274618" cy="1274618"/>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063955" y="1497280"/>
            <a:ext cx="2429830" cy="1323439"/>
          </a:xfrm>
          <a:prstGeom prst="rect">
            <a:avLst/>
          </a:prstGeom>
          <a:solidFill>
            <a:schemeClr val="bg1"/>
          </a:solidFill>
        </p:spPr>
        <p:txBody>
          <a:bodyPr wrap="square" rtlCol="0">
            <a:spAutoFit/>
          </a:bodyPr>
          <a:lstStyle/>
          <a:p>
            <a:r>
              <a:rPr lang="en-US" altLang="zh-CN"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rPr>
              <a:t>05</a:t>
            </a:r>
            <a:endParaRPr lang="zh-CN" altLang="en-US"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endParaRPr>
          </a:p>
        </p:txBody>
      </p:sp>
      <p:grpSp>
        <p:nvGrpSpPr>
          <p:cNvPr id="10" name="组合 9"/>
          <p:cNvGrpSpPr/>
          <p:nvPr/>
        </p:nvGrpSpPr>
        <p:grpSpPr>
          <a:xfrm>
            <a:off x="406397" y="1646380"/>
            <a:ext cx="1219202" cy="1219201"/>
            <a:chOff x="406397" y="1646380"/>
            <a:chExt cx="1219202" cy="1219201"/>
          </a:xfrm>
        </p:grpSpPr>
        <p:sp>
          <p:nvSpPr>
            <p:cNvPr id="2" name="椭圆 1"/>
            <p:cNvSpPr/>
            <p:nvPr/>
          </p:nvSpPr>
          <p:spPr>
            <a:xfrm>
              <a:off x="406398" y="1646380"/>
              <a:ext cx="1219201" cy="121920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6397" y="1646380"/>
              <a:ext cx="1219201" cy="1219201"/>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63071" y="3643746"/>
            <a:ext cx="1154547" cy="1154546"/>
            <a:chOff x="1263071" y="3643746"/>
            <a:chExt cx="1154547" cy="1154546"/>
          </a:xfrm>
        </p:grpSpPr>
        <p:sp>
          <p:nvSpPr>
            <p:cNvPr id="3" name="椭圆 2"/>
            <p:cNvSpPr/>
            <p:nvPr/>
          </p:nvSpPr>
          <p:spPr>
            <a:xfrm>
              <a:off x="1263072" y="3643746"/>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63071" y="3643746"/>
              <a:ext cx="1154546" cy="1154546"/>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40891" y="4636655"/>
            <a:ext cx="1154547" cy="1154546"/>
            <a:chOff x="2740891" y="4636655"/>
            <a:chExt cx="1154547" cy="1154546"/>
          </a:xfrm>
        </p:grpSpPr>
        <p:sp>
          <p:nvSpPr>
            <p:cNvPr id="4" name="椭圆 3"/>
            <p:cNvSpPr/>
            <p:nvPr/>
          </p:nvSpPr>
          <p:spPr>
            <a:xfrm>
              <a:off x="2740892" y="4636655"/>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2740891" y="4636655"/>
              <a:ext cx="1154546" cy="1154546"/>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2" name="组合 21"/>
          <p:cNvGrpSpPr/>
          <p:nvPr/>
        </p:nvGrpSpPr>
        <p:grpSpPr>
          <a:xfrm>
            <a:off x="9451108" y="2884054"/>
            <a:ext cx="1089892" cy="1089891"/>
            <a:chOff x="9451108" y="2884054"/>
            <a:chExt cx="1089892" cy="1089891"/>
          </a:xfrm>
        </p:grpSpPr>
        <p:sp>
          <p:nvSpPr>
            <p:cNvPr id="5" name="椭圆 4"/>
            <p:cNvSpPr/>
            <p:nvPr/>
          </p:nvSpPr>
          <p:spPr>
            <a:xfrm>
              <a:off x="9451109" y="2884054"/>
              <a:ext cx="1089891" cy="108989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451108" y="2884054"/>
              <a:ext cx="1089891" cy="1089891"/>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540999" y="1573646"/>
            <a:ext cx="1170710" cy="1170709"/>
            <a:chOff x="10540999" y="1573646"/>
            <a:chExt cx="1170710" cy="1170709"/>
          </a:xfrm>
        </p:grpSpPr>
        <p:sp>
          <p:nvSpPr>
            <p:cNvPr id="6" name="椭圆 5"/>
            <p:cNvSpPr/>
            <p:nvPr/>
          </p:nvSpPr>
          <p:spPr>
            <a:xfrm>
              <a:off x="10541000" y="1573646"/>
              <a:ext cx="1170709" cy="1170709"/>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540999" y="1573646"/>
              <a:ext cx="1170709" cy="1170709"/>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57380" y="5098473"/>
            <a:ext cx="868219" cy="868218"/>
            <a:chOff x="757380" y="5098473"/>
            <a:chExt cx="868219" cy="868218"/>
          </a:xfrm>
        </p:grpSpPr>
        <p:sp>
          <p:nvSpPr>
            <p:cNvPr id="8" name="椭圆 7"/>
            <p:cNvSpPr/>
            <p:nvPr/>
          </p:nvSpPr>
          <p:spPr>
            <a:xfrm>
              <a:off x="757381" y="5098473"/>
              <a:ext cx="868218" cy="868218"/>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57380" y="5098473"/>
              <a:ext cx="868218" cy="868218"/>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460008" y="3133931"/>
            <a:ext cx="3271983" cy="830997"/>
          </a:xfrm>
          <a:prstGeom prst="rect">
            <a:avLst/>
          </a:prstGeom>
          <a:noFill/>
        </p:spPr>
        <p:txBody>
          <a:bodyPr wrap="square" rtlCol="0">
            <a:spAutoFit/>
          </a:bodyPr>
          <a:lstStyle/>
          <a:p>
            <a:r>
              <a:rPr lang="zh-CN" altLang="en-US" sz="4800" dirty="0">
                <a:gradFill>
                  <a:gsLst>
                    <a:gs pos="40000">
                      <a:srgbClr val="2A566E"/>
                    </a:gs>
                    <a:gs pos="100000">
                      <a:srgbClr val="2A566E">
                        <a:alpha val="30000"/>
                      </a:srgbClr>
                    </a:gs>
                  </a:gsLst>
                  <a:lin ang="5400000" scaled="1"/>
                </a:gradFill>
                <a:latin typeface="思源黑体 Bold" panose="020B0800000000000000" pitchFamily="34" charset="-122"/>
                <a:ea typeface="思源黑体 Bold" panose="020B0800000000000000" pitchFamily="34" charset="-122"/>
              </a:rPr>
              <a:t>电路相关</a:t>
            </a:r>
          </a:p>
        </p:txBody>
      </p:sp>
      <p:sp>
        <p:nvSpPr>
          <p:cNvPr id="24" name="文本框 23">
            <a:extLst>
              <a:ext uri="{FF2B5EF4-FFF2-40B4-BE49-F238E27FC236}">
                <a16:creationId xmlns:a16="http://schemas.microsoft.com/office/drawing/2014/main" id="{7113C893-59BB-442D-9CAC-FC6FFC43E363}"/>
              </a:ext>
            </a:extLst>
          </p:cNvPr>
          <p:cNvSpPr txBox="1"/>
          <p:nvPr/>
        </p:nvSpPr>
        <p:spPr>
          <a:xfrm>
            <a:off x="4446571" y="4090220"/>
            <a:ext cx="6094428" cy="369332"/>
          </a:xfrm>
          <a:prstGeom prst="rect">
            <a:avLst/>
          </a:prstGeom>
          <a:noFill/>
        </p:spPr>
        <p:txBody>
          <a:bodyPr wrap="square">
            <a:spAutoFit/>
          </a:bodyPr>
          <a:lstStyle/>
          <a:p>
            <a:r>
              <a:rPr lang="zh-CN" altLang="en-US" sz="1800" b="1" i="0" dirty="0">
                <a:solidFill>
                  <a:srgbClr val="70B5BE"/>
                </a:solidFill>
                <a:effectLst/>
                <a:latin typeface="FandolSong-Bold-Identity-H"/>
              </a:rPr>
              <a:t>复杂度</a:t>
            </a:r>
            <a:r>
              <a:rPr lang="zh-CN" altLang="en-US" sz="1800" dirty="0">
                <a:solidFill>
                  <a:srgbClr val="70B5BE"/>
                </a:solidFill>
              </a:rPr>
              <a:t> </a:t>
            </a:r>
            <a:endParaRPr lang="zh-CN" altLang="en-US" dirty="0"/>
          </a:p>
        </p:txBody>
      </p:sp>
      <p:sp>
        <p:nvSpPr>
          <p:cNvPr id="26" name="文本框 25">
            <a:extLst>
              <a:ext uri="{FF2B5EF4-FFF2-40B4-BE49-F238E27FC236}">
                <a16:creationId xmlns:a16="http://schemas.microsoft.com/office/drawing/2014/main" id="{647F3EFC-7017-4905-A050-A112E79B0151}"/>
              </a:ext>
            </a:extLst>
          </p:cNvPr>
          <p:cNvSpPr txBox="1"/>
          <p:nvPr/>
        </p:nvSpPr>
        <p:spPr>
          <a:xfrm>
            <a:off x="4446571" y="4775307"/>
            <a:ext cx="6094428" cy="646331"/>
          </a:xfrm>
          <a:prstGeom prst="rect">
            <a:avLst/>
          </a:prstGeom>
          <a:noFill/>
        </p:spPr>
        <p:txBody>
          <a:bodyPr wrap="square">
            <a:spAutoFit/>
          </a:bodyPr>
          <a:lstStyle/>
          <a:p>
            <a:r>
              <a:rPr lang="zh-CN" altLang="en-US" sz="1800" b="1" i="0" dirty="0">
                <a:solidFill>
                  <a:srgbClr val="70B5BE"/>
                </a:solidFill>
                <a:effectLst/>
                <a:latin typeface="FandolSong-Bold-Identity-H"/>
              </a:rPr>
              <a:t>电路图</a:t>
            </a:r>
            <a:r>
              <a:rPr lang="zh-CN" altLang="en-US" dirty="0"/>
              <a:t> </a:t>
            </a:r>
            <a:br>
              <a:rPr lang="zh-CN" altLang="en-US" dirty="0"/>
            </a:br>
            <a:endParaRPr lang="zh-CN" altLang="en-US" dirty="0"/>
          </a:p>
        </p:txBody>
      </p:sp>
    </p:spTree>
    <p:extLst>
      <p:ext uri="{BB962C8B-B14F-4D97-AF65-F5344CB8AC3E}">
        <p14:creationId xmlns:p14="http://schemas.microsoft.com/office/powerpoint/2010/main" val="1520322106"/>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9"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BD6215B9-1071-4247-AC7C-3DA948DAE5BA}"/>
              </a:ext>
            </a:extLst>
          </p:cNvPr>
          <p:cNvSpPr txBox="1"/>
          <p:nvPr/>
        </p:nvSpPr>
        <p:spPr>
          <a:xfrm>
            <a:off x="813062" y="742062"/>
            <a:ext cx="6094428" cy="861774"/>
          </a:xfrm>
          <a:prstGeom prst="rect">
            <a:avLst/>
          </a:prstGeom>
          <a:noFill/>
        </p:spPr>
        <p:txBody>
          <a:bodyPr wrap="square">
            <a:spAutoFit/>
          </a:bodyPr>
          <a:lstStyle/>
          <a:p>
            <a:r>
              <a:rPr lang="zh-CN" altLang="en-US" sz="3200" b="1" i="0" dirty="0">
                <a:solidFill>
                  <a:srgbClr val="70B5BE"/>
                </a:solidFill>
                <a:effectLst/>
                <a:latin typeface="FandolSong-Bold-Identity-H"/>
              </a:rPr>
              <a:t>复杂度</a:t>
            </a:r>
            <a:r>
              <a:rPr lang="zh-CN" altLang="en-US" sz="3200" dirty="0">
                <a:solidFill>
                  <a:srgbClr val="70B5BE"/>
                </a:solidFill>
              </a:rPr>
              <a:t> </a:t>
            </a:r>
            <a:br>
              <a:rPr lang="zh-CN" altLang="en-US" dirty="0"/>
            </a:br>
            <a:endParaRPr lang="zh-CN" altLang="en-US" dirty="0"/>
          </a:p>
        </p:txBody>
      </p:sp>
      <p:pic>
        <p:nvPicPr>
          <p:cNvPr id="5" name="图片 4">
            <a:extLst>
              <a:ext uri="{FF2B5EF4-FFF2-40B4-BE49-F238E27FC236}">
                <a16:creationId xmlns:a16="http://schemas.microsoft.com/office/drawing/2014/main" id="{578BBA3B-9D66-4FA5-A5F9-B6CF15D900FD}"/>
              </a:ext>
            </a:extLst>
          </p:cNvPr>
          <p:cNvPicPr>
            <a:picLocks noChangeAspect="1"/>
          </p:cNvPicPr>
          <p:nvPr/>
        </p:nvPicPr>
        <p:blipFill>
          <a:blip r:embed="rId2"/>
          <a:stretch>
            <a:fillRect/>
          </a:stretch>
        </p:blipFill>
        <p:spPr>
          <a:xfrm>
            <a:off x="2259923" y="1932496"/>
            <a:ext cx="6880749" cy="2273638"/>
          </a:xfrm>
          <a:prstGeom prst="rect">
            <a:avLst/>
          </a:prstGeom>
        </p:spPr>
      </p:pic>
    </p:spTree>
    <p:extLst>
      <p:ext uri="{BB962C8B-B14F-4D97-AF65-F5344CB8AC3E}">
        <p14:creationId xmlns:p14="http://schemas.microsoft.com/office/powerpoint/2010/main" val="20096440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4336F024-0367-4268-B070-48A540B937F1}"/>
              </a:ext>
            </a:extLst>
          </p:cNvPr>
          <p:cNvSpPr txBox="1"/>
          <p:nvPr/>
        </p:nvSpPr>
        <p:spPr>
          <a:xfrm>
            <a:off x="897904" y="647796"/>
            <a:ext cx="6094428" cy="861774"/>
          </a:xfrm>
          <a:prstGeom prst="rect">
            <a:avLst/>
          </a:prstGeom>
          <a:noFill/>
        </p:spPr>
        <p:txBody>
          <a:bodyPr wrap="square">
            <a:spAutoFit/>
          </a:bodyPr>
          <a:lstStyle/>
          <a:p>
            <a:r>
              <a:rPr lang="zh-CN" altLang="en-US" sz="3200" b="1" i="0" dirty="0">
                <a:solidFill>
                  <a:srgbClr val="70B5BE"/>
                </a:solidFill>
                <a:effectLst/>
                <a:latin typeface="FandolSong-Bold-Identity-H"/>
              </a:rPr>
              <a:t>电路图</a:t>
            </a:r>
            <a:r>
              <a:rPr lang="zh-CN" altLang="en-US" dirty="0"/>
              <a:t> </a:t>
            </a:r>
            <a:br>
              <a:rPr lang="zh-CN" altLang="en-US" dirty="0"/>
            </a:br>
            <a:endParaRPr lang="zh-CN" altLang="en-US" dirty="0"/>
          </a:p>
        </p:txBody>
      </p:sp>
      <p:pic>
        <p:nvPicPr>
          <p:cNvPr id="5" name="图片 4">
            <a:extLst>
              <a:ext uri="{FF2B5EF4-FFF2-40B4-BE49-F238E27FC236}">
                <a16:creationId xmlns:a16="http://schemas.microsoft.com/office/drawing/2014/main" id="{862899E7-19F4-42F8-8C6C-8823074B08FC}"/>
              </a:ext>
            </a:extLst>
          </p:cNvPr>
          <p:cNvPicPr>
            <a:picLocks noChangeAspect="1"/>
          </p:cNvPicPr>
          <p:nvPr/>
        </p:nvPicPr>
        <p:blipFill>
          <a:blip r:embed="rId2"/>
          <a:stretch>
            <a:fillRect/>
          </a:stretch>
        </p:blipFill>
        <p:spPr>
          <a:xfrm>
            <a:off x="2204461" y="1648706"/>
            <a:ext cx="7517930" cy="4559141"/>
          </a:xfrm>
          <a:prstGeom prst="rect">
            <a:avLst/>
          </a:prstGeom>
        </p:spPr>
      </p:pic>
    </p:spTree>
    <p:extLst>
      <p:ext uri="{BB962C8B-B14F-4D97-AF65-F5344CB8AC3E}">
        <p14:creationId xmlns:p14="http://schemas.microsoft.com/office/powerpoint/2010/main" val="13979770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9451108" y="4636655"/>
            <a:ext cx="1274618" cy="1274618"/>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75564" y="1311564"/>
            <a:ext cx="2147026" cy="1323439"/>
          </a:xfrm>
          <a:prstGeom prst="rect">
            <a:avLst/>
          </a:prstGeom>
          <a:solidFill>
            <a:schemeClr val="bg1"/>
          </a:solidFill>
        </p:spPr>
        <p:txBody>
          <a:bodyPr wrap="square" rtlCol="0">
            <a:spAutoFit/>
          </a:bodyPr>
          <a:lstStyle/>
          <a:p>
            <a:r>
              <a:rPr lang="en-US" altLang="zh-CN"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rPr>
              <a:t>06</a:t>
            </a:r>
            <a:endParaRPr lang="zh-CN" altLang="en-US"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endParaRPr>
          </a:p>
        </p:txBody>
      </p:sp>
      <p:grpSp>
        <p:nvGrpSpPr>
          <p:cNvPr id="10" name="组合 9"/>
          <p:cNvGrpSpPr/>
          <p:nvPr/>
        </p:nvGrpSpPr>
        <p:grpSpPr>
          <a:xfrm>
            <a:off x="406397" y="1646380"/>
            <a:ext cx="1219202" cy="1219201"/>
            <a:chOff x="406397" y="1646380"/>
            <a:chExt cx="1219202" cy="1219201"/>
          </a:xfrm>
        </p:grpSpPr>
        <p:sp>
          <p:nvSpPr>
            <p:cNvPr id="2" name="椭圆 1"/>
            <p:cNvSpPr/>
            <p:nvPr/>
          </p:nvSpPr>
          <p:spPr>
            <a:xfrm>
              <a:off x="406398" y="1646380"/>
              <a:ext cx="1219201" cy="121920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6397" y="1646380"/>
              <a:ext cx="1219201" cy="1219201"/>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63071" y="3643746"/>
            <a:ext cx="1154547" cy="1154546"/>
            <a:chOff x="1263071" y="3643746"/>
            <a:chExt cx="1154547" cy="1154546"/>
          </a:xfrm>
        </p:grpSpPr>
        <p:sp>
          <p:nvSpPr>
            <p:cNvPr id="3" name="椭圆 2"/>
            <p:cNvSpPr/>
            <p:nvPr/>
          </p:nvSpPr>
          <p:spPr>
            <a:xfrm>
              <a:off x="1263072" y="3643746"/>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63071" y="3643746"/>
              <a:ext cx="1154546" cy="1154546"/>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40891" y="4636655"/>
            <a:ext cx="1154547" cy="1154546"/>
            <a:chOff x="2740891" y="4636655"/>
            <a:chExt cx="1154547" cy="1154546"/>
          </a:xfrm>
        </p:grpSpPr>
        <p:sp>
          <p:nvSpPr>
            <p:cNvPr id="4" name="椭圆 3"/>
            <p:cNvSpPr/>
            <p:nvPr/>
          </p:nvSpPr>
          <p:spPr>
            <a:xfrm>
              <a:off x="2740892" y="4636655"/>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2740891" y="4636655"/>
              <a:ext cx="1154546" cy="1154546"/>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2" name="组合 21"/>
          <p:cNvGrpSpPr/>
          <p:nvPr/>
        </p:nvGrpSpPr>
        <p:grpSpPr>
          <a:xfrm>
            <a:off x="9451108" y="2884054"/>
            <a:ext cx="1089892" cy="1089891"/>
            <a:chOff x="9451108" y="2884054"/>
            <a:chExt cx="1089892" cy="1089891"/>
          </a:xfrm>
        </p:grpSpPr>
        <p:sp>
          <p:nvSpPr>
            <p:cNvPr id="5" name="椭圆 4"/>
            <p:cNvSpPr/>
            <p:nvPr/>
          </p:nvSpPr>
          <p:spPr>
            <a:xfrm>
              <a:off x="9451109" y="2884054"/>
              <a:ext cx="1089891" cy="108989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451108" y="2884054"/>
              <a:ext cx="1089891" cy="1089891"/>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540999" y="1573646"/>
            <a:ext cx="1170710" cy="1170709"/>
            <a:chOff x="10540999" y="1573646"/>
            <a:chExt cx="1170710" cy="1170709"/>
          </a:xfrm>
        </p:grpSpPr>
        <p:sp>
          <p:nvSpPr>
            <p:cNvPr id="6" name="椭圆 5"/>
            <p:cNvSpPr/>
            <p:nvPr/>
          </p:nvSpPr>
          <p:spPr>
            <a:xfrm>
              <a:off x="10541000" y="1573646"/>
              <a:ext cx="1170709" cy="1170709"/>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540999" y="1573646"/>
              <a:ext cx="1170709" cy="1170709"/>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57380" y="5098473"/>
            <a:ext cx="868219" cy="868218"/>
            <a:chOff x="757380" y="5098473"/>
            <a:chExt cx="868219" cy="868218"/>
          </a:xfrm>
        </p:grpSpPr>
        <p:sp>
          <p:nvSpPr>
            <p:cNvPr id="8" name="椭圆 7"/>
            <p:cNvSpPr/>
            <p:nvPr/>
          </p:nvSpPr>
          <p:spPr>
            <a:xfrm>
              <a:off x="757381" y="5098473"/>
              <a:ext cx="868218" cy="868218"/>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57380" y="5098473"/>
              <a:ext cx="868218" cy="868218"/>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460008" y="3013500"/>
            <a:ext cx="3271983" cy="830997"/>
          </a:xfrm>
          <a:prstGeom prst="rect">
            <a:avLst/>
          </a:prstGeom>
          <a:noFill/>
        </p:spPr>
        <p:txBody>
          <a:bodyPr wrap="square" rtlCol="0">
            <a:spAutoFit/>
          </a:bodyPr>
          <a:lstStyle/>
          <a:p>
            <a:r>
              <a:rPr lang="zh-CN" altLang="en-US" sz="4800" dirty="0">
                <a:gradFill>
                  <a:gsLst>
                    <a:gs pos="40000">
                      <a:srgbClr val="2A566E"/>
                    </a:gs>
                    <a:gs pos="100000">
                      <a:srgbClr val="2A566E">
                        <a:alpha val="30000"/>
                      </a:srgbClr>
                    </a:gs>
                  </a:gsLst>
                  <a:lin ang="5400000" scaled="1"/>
                </a:gradFill>
                <a:latin typeface="思源黑体 Bold" panose="020B0800000000000000" pitchFamily="34" charset="-122"/>
                <a:ea typeface="思源黑体 Bold" panose="020B0800000000000000" pitchFamily="34" charset="-122"/>
              </a:rPr>
              <a:t>  延迟分析</a:t>
            </a:r>
          </a:p>
        </p:txBody>
      </p:sp>
    </p:spTree>
    <p:extLst>
      <p:ext uri="{BB962C8B-B14F-4D97-AF65-F5344CB8AC3E}">
        <p14:creationId xmlns:p14="http://schemas.microsoft.com/office/powerpoint/2010/main" val="9533637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F29059-BCFE-4FA3-9CE8-D1FE73E45C8C}"/>
              </a:ext>
            </a:extLst>
          </p:cNvPr>
          <p:cNvSpPr txBox="1"/>
          <p:nvPr/>
        </p:nvSpPr>
        <p:spPr>
          <a:xfrm>
            <a:off x="642551" y="568411"/>
            <a:ext cx="1826141" cy="584775"/>
          </a:xfrm>
          <a:prstGeom prst="rect">
            <a:avLst/>
          </a:prstGeom>
          <a:noFill/>
        </p:spPr>
        <p:txBody>
          <a:bodyPr wrap="none" rtlCol="0">
            <a:spAutoFit/>
          </a:bodyPr>
          <a:lstStyle/>
          <a:p>
            <a:r>
              <a:rPr lang="zh-CN" altLang="en-US" sz="3200" b="1" dirty="0">
                <a:solidFill>
                  <a:srgbClr val="70B5BE"/>
                </a:solidFill>
              </a:rPr>
              <a:t>延迟分析</a:t>
            </a:r>
          </a:p>
        </p:txBody>
      </p:sp>
      <p:pic>
        <p:nvPicPr>
          <p:cNvPr id="4" name="图片 3">
            <a:extLst>
              <a:ext uri="{FF2B5EF4-FFF2-40B4-BE49-F238E27FC236}">
                <a16:creationId xmlns:a16="http://schemas.microsoft.com/office/drawing/2014/main" id="{4CED4AEB-6896-4E67-B76A-DD1A8E111B19}"/>
              </a:ext>
            </a:extLst>
          </p:cNvPr>
          <p:cNvPicPr>
            <a:picLocks noChangeAspect="1"/>
          </p:cNvPicPr>
          <p:nvPr/>
        </p:nvPicPr>
        <p:blipFill>
          <a:blip r:embed="rId2"/>
          <a:stretch>
            <a:fillRect/>
          </a:stretch>
        </p:blipFill>
        <p:spPr>
          <a:xfrm>
            <a:off x="1192298" y="2150811"/>
            <a:ext cx="9442751" cy="2943003"/>
          </a:xfrm>
          <a:prstGeom prst="rect">
            <a:avLst/>
          </a:prstGeom>
        </p:spPr>
      </p:pic>
      <p:sp>
        <p:nvSpPr>
          <p:cNvPr id="3" name="文本框 2">
            <a:extLst>
              <a:ext uri="{FF2B5EF4-FFF2-40B4-BE49-F238E27FC236}">
                <a16:creationId xmlns:a16="http://schemas.microsoft.com/office/drawing/2014/main" id="{51EFB040-3816-454F-B847-060682040AA1}"/>
              </a:ext>
            </a:extLst>
          </p:cNvPr>
          <p:cNvSpPr txBox="1"/>
          <p:nvPr/>
        </p:nvSpPr>
        <p:spPr>
          <a:xfrm>
            <a:off x="3459637" y="1074656"/>
            <a:ext cx="3987538" cy="1200329"/>
          </a:xfrm>
          <a:prstGeom prst="rect">
            <a:avLst/>
          </a:prstGeom>
          <a:noFill/>
        </p:spPr>
        <p:txBody>
          <a:bodyPr wrap="square" rtlCol="0">
            <a:spAutoFit/>
          </a:bodyPr>
          <a:lstStyle/>
          <a:p>
            <a:r>
              <a:rPr lang="zh-CN" altLang="en-US" dirty="0"/>
              <a:t>总延迟：</a:t>
            </a:r>
            <a:r>
              <a:rPr lang="en-US" altLang="zh-CN" dirty="0"/>
              <a:t>14.692ns</a:t>
            </a:r>
          </a:p>
          <a:p>
            <a:r>
              <a:rPr lang="zh-CN" altLang="en-US" dirty="0"/>
              <a:t>逻辑延迟：</a:t>
            </a:r>
            <a:r>
              <a:rPr lang="en-US" altLang="zh-CN" dirty="0"/>
              <a:t>4.296ns</a:t>
            </a:r>
          </a:p>
          <a:p>
            <a:r>
              <a:rPr lang="zh-CN" altLang="en-US" dirty="0"/>
              <a:t>布线延迟：</a:t>
            </a:r>
            <a:r>
              <a:rPr lang="en-US" altLang="zh-CN" dirty="0"/>
              <a:t>10.396ns</a:t>
            </a:r>
          </a:p>
          <a:p>
            <a:endParaRPr lang="zh-CN" altLang="en-US" dirty="0"/>
          </a:p>
        </p:txBody>
      </p:sp>
    </p:spTree>
    <p:extLst>
      <p:ext uri="{BB962C8B-B14F-4D97-AF65-F5344CB8AC3E}">
        <p14:creationId xmlns:p14="http://schemas.microsoft.com/office/powerpoint/2010/main" val="3017430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9451108" y="4636655"/>
            <a:ext cx="1274618" cy="1274618"/>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75564" y="1311564"/>
            <a:ext cx="1440873" cy="1323439"/>
          </a:xfrm>
          <a:prstGeom prst="rect">
            <a:avLst/>
          </a:prstGeom>
          <a:solidFill>
            <a:schemeClr val="bg1"/>
          </a:solidFill>
        </p:spPr>
        <p:txBody>
          <a:bodyPr wrap="square" rtlCol="0">
            <a:spAutoFit/>
          </a:bodyPr>
          <a:lstStyle/>
          <a:p>
            <a:r>
              <a:rPr lang="en-US" altLang="zh-CN"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rPr>
              <a:t>07</a:t>
            </a:r>
            <a:endParaRPr lang="zh-CN" altLang="en-US"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endParaRPr>
          </a:p>
        </p:txBody>
      </p:sp>
      <p:grpSp>
        <p:nvGrpSpPr>
          <p:cNvPr id="10" name="组合 9"/>
          <p:cNvGrpSpPr/>
          <p:nvPr/>
        </p:nvGrpSpPr>
        <p:grpSpPr>
          <a:xfrm>
            <a:off x="406397" y="1646380"/>
            <a:ext cx="1219202" cy="1219201"/>
            <a:chOff x="406397" y="1646380"/>
            <a:chExt cx="1219202" cy="1219201"/>
          </a:xfrm>
        </p:grpSpPr>
        <p:sp>
          <p:nvSpPr>
            <p:cNvPr id="2" name="椭圆 1"/>
            <p:cNvSpPr/>
            <p:nvPr/>
          </p:nvSpPr>
          <p:spPr>
            <a:xfrm>
              <a:off x="406398" y="1646380"/>
              <a:ext cx="1219201" cy="121920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6397" y="1646380"/>
              <a:ext cx="1219201" cy="1219201"/>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63071" y="3643746"/>
            <a:ext cx="1154547" cy="1154546"/>
            <a:chOff x="1263071" y="3643746"/>
            <a:chExt cx="1154547" cy="1154546"/>
          </a:xfrm>
        </p:grpSpPr>
        <p:sp>
          <p:nvSpPr>
            <p:cNvPr id="3" name="椭圆 2"/>
            <p:cNvSpPr/>
            <p:nvPr/>
          </p:nvSpPr>
          <p:spPr>
            <a:xfrm>
              <a:off x="1263072" y="3643746"/>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63071" y="3643746"/>
              <a:ext cx="1154546" cy="1154546"/>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40891" y="4636655"/>
            <a:ext cx="1154547" cy="1154546"/>
            <a:chOff x="2740891" y="4636655"/>
            <a:chExt cx="1154547" cy="1154546"/>
          </a:xfrm>
        </p:grpSpPr>
        <p:sp>
          <p:nvSpPr>
            <p:cNvPr id="4" name="椭圆 3"/>
            <p:cNvSpPr/>
            <p:nvPr/>
          </p:nvSpPr>
          <p:spPr>
            <a:xfrm>
              <a:off x="2740892" y="4636655"/>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2740891" y="4636655"/>
              <a:ext cx="1154546" cy="1154546"/>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2" name="组合 21"/>
          <p:cNvGrpSpPr/>
          <p:nvPr/>
        </p:nvGrpSpPr>
        <p:grpSpPr>
          <a:xfrm>
            <a:off x="9451108" y="2884054"/>
            <a:ext cx="1089892" cy="1089891"/>
            <a:chOff x="9451108" y="2884054"/>
            <a:chExt cx="1089892" cy="1089891"/>
          </a:xfrm>
        </p:grpSpPr>
        <p:sp>
          <p:nvSpPr>
            <p:cNvPr id="5" name="椭圆 4"/>
            <p:cNvSpPr/>
            <p:nvPr/>
          </p:nvSpPr>
          <p:spPr>
            <a:xfrm>
              <a:off x="9451109" y="2884054"/>
              <a:ext cx="1089891" cy="108989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451108" y="2884054"/>
              <a:ext cx="1089891" cy="1089891"/>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540999" y="1573646"/>
            <a:ext cx="1170710" cy="1170709"/>
            <a:chOff x="10540999" y="1573646"/>
            <a:chExt cx="1170710" cy="1170709"/>
          </a:xfrm>
        </p:grpSpPr>
        <p:sp>
          <p:nvSpPr>
            <p:cNvPr id="6" name="椭圆 5"/>
            <p:cNvSpPr/>
            <p:nvPr/>
          </p:nvSpPr>
          <p:spPr>
            <a:xfrm>
              <a:off x="10541000" y="1573646"/>
              <a:ext cx="1170709" cy="1170709"/>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540999" y="1573646"/>
              <a:ext cx="1170709" cy="1170709"/>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57380" y="5098473"/>
            <a:ext cx="868219" cy="868218"/>
            <a:chOff x="757380" y="5098473"/>
            <a:chExt cx="868219" cy="868218"/>
          </a:xfrm>
        </p:grpSpPr>
        <p:sp>
          <p:nvSpPr>
            <p:cNvPr id="8" name="椭圆 7"/>
            <p:cNvSpPr/>
            <p:nvPr/>
          </p:nvSpPr>
          <p:spPr>
            <a:xfrm>
              <a:off x="757381" y="5098473"/>
              <a:ext cx="868218" cy="868218"/>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57380" y="5098473"/>
              <a:ext cx="868218" cy="868218"/>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127158" y="3013500"/>
            <a:ext cx="3604834" cy="830997"/>
          </a:xfrm>
          <a:prstGeom prst="rect">
            <a:avLst/>
          </a:prstGeom>
          <a:noFill/>
        </p:spPr>
        <p:txBody>
          <a:bodyPr wrap="square" rtlCol="0">
            <a:spAutoFit/>
          </a:bodyPr>
          <a:lstStyle/>
          <a:p>
            <a:r>
              <a:rPr lang="zh-CN" altLang="en-US" sz="4800" dirty="0">
                <a:gradFill>
                  <a:gsLst>
                    <a:gs pos="40000">
                      <a:srgbClr val="2A566E"/>
                    </a:gs>
                    <a:gs pos="100000">
                      <a:srgbClr val="2A566E">
                        <a:alpha val="30000"/>
                      </a:srgbClr>
                    </a:gs>
                  </a:gsLst>
                  <a:lin ang="5400000" scaled="1"/>
                </a:gradFill>
                <a:latin typeface="思源黑体 Bold" panose="020B0800000000000000" pitchFamily="34" charset="-122"/>
                <a:ea typeface="思源黑体 Bold" panose="020B0800000000000000" pitchFamily="34" charset="-122"/>
              </a:rPr>
              <a:t>  </a:t>
            </a:r>
            <a:r>
              <a:rPr lang="en-US" altLang="zh-CN" sz="3200" dirty="0">
                <a:gradFill>
                  <a:gsLst>
                    <a:gs pos="40000">
                      <a:srgbClr val="2A566E"/>
                    </a:gs>
                    <a:gs pos="100000">
                      <a:srgbClr val="2A566E">
                        <a:alpha val="30000"/>
                      </a:srgbClr>
                    </a:gs>
                  </a:gsLst>
                  <a:lin ang="5400000" scaled="1"/>
                </a:gradFill>
                <a:latin typeface="思源黑体 Bold" panose="020B0800000000000000" pitchFamily="34" charset="-122"/>
                <a:ea typeface="思源黑体 Bold" panose="020B0800000000000000" pitchFamily="34" charset="-122"/>
              </a:rPr>
              <a:t>FPGA </a:t>
            </a:r>
            <a:r>
              <a:rPr lang="zh-CN" altLang="en-US" sz="3200" dirty="0">
                <a:gradFill>
                  <a:gsLst>
                    <a:gs pos="40000">
                      <a:srgbClr val="2A566E"/>
                    </a:gs>
                    <a:gs pos="100000">
                      <a:srgbClr val="2A566E">
                        <a:alpha val="30000"/>
                      </a:srgbClr>
                    </a:gs>
                  </a:gsLst>
                  <a:lin ang="5400000" scaled="1"/>
                </a:gradFill>
                <a:latin typeface="思源黑体 Bold" panose="020B0800000000000000" pitchFamily="34" charset="-122"/>
                <a:ea typeface="思源黑体 Bold" panose="020B0800000000000000" pitchFamily="34" charset="-122"/>
              </a:rPr>
              <a:t>部署结果</a:t>
            </a:r>
          </a:p>
        </p:txBody>
      </p:sp>
    </p:spTree>
    <p:extLst>
      <p:ext uri="{BB962C8B-B14F-4D97-AF65-F5344CB8AC3E}">
        <p14:creationId xmlns:p14="http://schemas.microsoft.com/office/powerpoint/2010/main" val="331407663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bldLvl="0" animBg="1"/>
      <p:bldP spid="9" grpId="0" bldLvl="0" animBg="1"/>
      <p:bldP spid="1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1304F1E8-5154-4F2C-AAA0-6119EE4B68CD}"/>
              </a:ext>
            </a:extLst>
          </p:cNvPr>
          <p:cNvSpPr txBox="1"/>
          <p:nvPr/>
        </p:nvSpPr>
        <p:spPr>
          <a:xfrm>
            <a:off x="650789" y="683741"/>
            <a:ext cx="1415772" cy="584775"/>
          </a:xfrm>
          <a:prstGeom prst="rect">
            <a:avLst/>
          </a:prstGeom>
          <a:noFill/>
        </p:spPr>
        <p:txBody>
          <a:bodyPr wrap="none" rtlCol="0">
            <a:spAutoFit/>
          </a:bodyPr>
          <a:lstStyle/>
          <a:p>
            <a:r>
              <a:rPr lang="zh-CN" altLang="en-US" sz="3200" b="1" dirty="0">
                <a:solidFill>
                  <a:srgbClr val="64A2C4"/>
                </a:solidFill>
              </a:rPr>
              <a:t>样例一</a:t>
            </a:r>
          </a:p>
        </p:txBody>
      </p:sp>
      <p:pic>
        <p:nvPicPr>
          <p:cNvPr id="4" name="图片 3">
            <a:extLst>
              <a:ext uri="{FF2B5EF4-FFF2-40B4-BE49-F238E27FC236}">
                <a16:creationId xmlns:a16="http://schemas.microsoft.com/office/drawing/2014/main" id="{17E22DE3-71D1-4291-BC3A-797540EFD8C5}"/>
              </a:ext>
            </a:extLst>
          </p:cNvPr>
          <p:cNvPicPr>
            <a:picLocks noChangeAspect="1"/>
          </p:cNvPicPr>
          <p:nvPr/>
        </p:nvPicPr>
        <p:blipFill>
          <a:blip r:embed="rId2"/>
          <a:stretch>
            <a:fillRect/>
          </a:stretch>
        </p:blipFill>
        <p:spPr>
          <a:xfrm>
            <a:off x="1358675" y="1705232"/>
            <a:ext cx="3487694" cy="4650259"/>
          </a:xfrm>
          <a:prstGeom prst="rect">
            <a:avLst/>
          </a:prstGeom>
        </p:spPr>
      </p:pic>
      <p:pic>
        <p:nvPicPr>
          <p:cNvPr id="6" name="图片 5">
            <a:extLst>
              <a:ext uri="{FF2B5EF4-FFF2-40B4-BE49-F238E27FC236}">
                <a16:creationId xmlns:a16="http://schemas.microsoft.com/office/drawing/2014/main" id="{EC0C9B97-FB17-49F5-9AEB-3A031DD4ED7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30756" y="2448568"/>
            <a:ext cx="1666875" cy="1647825"/>
          </a:xfrm>
          <a:prstGeom prst="rect">
            <a:avLst/>
          </a:prstGeom>
        </p:spPr>
      </p:pic>
      <p:pic>
        <p:nvPicPr>
          <p:cNvPr id="10" name="图片 9">
            <a:extLst>
              <a:ext uri="{FF2B5EF4-FFF2-40B4-BE49-F238E27FC236}">
                <a16:creationId xmlns:a16="http://schemas.microsoft.com/office/drawing/2014/main" id="{AC6722A3-158F-4033-8AC3-3F97C082FD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36131" y="2620017"/>
            <a:ext cx="1038225" cy="1304925"/>
          </a:xfrm>
          <a:prstGeom prst="rect">
            <a:avLst/>
          </a:prstGeom>
        </p:spPr>
      </p:pic>
      <p:pic>
        <p:nvPicPr>
          <p:cNvPr id="12" name="图片 11">
            <a:extLst>
              <a:ext uri="{FF2B5EF4-FFF2-40B4-BE49-F238E27FC236}">
                <a16:creationId xmlns:a16="http://schemas.microsoft.com/office/drawing/2014/main" id="{2ED8671C-F87F-4650-B641-F91C1611284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112856" y="2686692"/>
            <a:ext cx="1095375" cy="1238250"/>
          </a:xfrm>
          <a:prstGeom prst="rect">
            <a:avLst/>
          </a:prstGeom>
        </p:spPr>
      </p:pic>
    </p:spTree>
    <p:extLst>
      <p:ext uri="{BB962C8B-B14F-4D97-AF65-F5344CB8AC3E}">
        <p14:creationId xmlns:p14="http://schemas.microsoft.com/office/powerpoint/2010/main" val="6248152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文本框 8">
            <a:extLst>
              <a:ext uri="{FF2B5EF4-FFF2-40B4-BE49-F238E27FC236}">
                <a16:creationId xmlns:a16="http://schemas.microsoft.com/office/drawing/2014/main" id="{28169ACF-165E-402E-9613-595CAC59568A}"/>
              </a:ext>
            </a:extLst>
          </p:cNvPr>
          <p:cNvSpPr txBox="1"/>
          <p:nvPr/>
        </p:nvSpPr>
        <p:spPr>
          <a:xfrm>
            <a:off x="691978" y="519039"/>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4A2C4"/>
                </a:solidFill>
                <a:effectLst/>
                <a:uLnTx/>
                <a:uFillTx/>
                <a:latin typeface="等线"/>
                <a:ea typeface="等线" panose="02010600030101010101" pitchFamily="2" charset="-122"/>
                <a:cs typeface="+mn-cs"/>
              </a:rPr>
              <a:t>样例二</a:t>
            </a:r>
          </a:p>
        </p:txBody>
      </p:sp>
      <p:pic>
        <p:nvPicPr>
          <p:cNvPr id="11" name="图片 10">
            <a:extLst>
              <a:ext uri="{FF2B5EF4-FFF2-40B4-BE49-F238E27FC236}">
                <a16:creationId xmlns:a16="http://schemas.microsoft.com/office/drawing/2014/main" id="{DA4FA9DA-B51E-4A5F-9920-0300504ECCA3}"/>
              </a:ext>
            </a:extLst>
          </p:cNvPr>
          <p:cNvPicPr>
            <a:picLocks noChangeAspect="1"/>
          </p:cNvPicPr>
          <p:nvPr/>
        </p:nvPicPr>
        <p:blipFill>
          <a:blip r:embed="rId2"/>
          <a:stretch>
            <a:fillRect/>
          </a:stretch>
        </p:blipFill>
        <p:spPr>
          <a:xfrm>
            <a:off x="1163080" y="1359188"/>
            <a:ext cx="3734830" cy="4979773"/>
          </a:xfrm>
          <a:prstGeom prst="rect">
            <a:avLst/>
          </a:prstGeom>
        </p:spPr>
      </p:pic>
      <p:pic>
        <p:nvPicPr>
          <p:cNvPr id="13" name="图片 12">
            <a:extLst>
              <a:ext uri="{FF2B5EF4-FFF2-40B4-BE49-F238E27FC236}">
                <a16:creationId xmlns:a16="http://schemas.microsoft.com/office/drawing/2014/main" id="{AA7B106F-5C6F-43B9-95BA-6F111C7500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97910" y="2422696"/>
            <a:ext cx="1657350" cy="1847850"/>
          </a:xfrm>
          <a:prstGeom prst="rect">
            <a:avLst/>
          </a:prstGeom>
        </p:spPr>
      </p:pic>
      <p:pic>
        <p:nvPicPr>
          <p:cNvPr id="15" name="图片 14">
            <a:extLst>
              <a:ext uri="{FF2B5EF4-FFF2-40B4-BE49-F238E27FC236}">
                <a16:creationId xmlns:a16="http://schemas.microsoft.com/office/drawing/2014/main" id="{F20AB9C6-A8F9-4F9A-BF66-E89B19EC7C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7978" y="2800350"/>
            <a:ext cx="1019175" cy="1257300"/>
          </a:xfrm>
          <a:prstGeom prst="rect">
            <a:avLst/>
          </a:prstGeom>
        </p:spPr>
      </p:pic>
      <p:pic>
        <p:nvPicPr>
          <p:cNvPr id="17" name="图片 16">
            <a:extLst>
              <a:ext uri="{FF2B5EF4-FFF2-40B4-BE49-F238E27FC236}">
                <a16:creationId xmlns:a16="http://schemas.microsoft.com/office/drawing/2014/main" id="{6B705691-9DC8-42AB-ADD8-0E6CD8B98BA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39871" y="2880154"/>
            <a:ext cx="1066800" cy="1276350"/>
          </a:xfrm>
          <a:prstGeom prst="rect">
            <a:avLst/>
          </a:prstGeom>
        </p:spPr>
      </p:pic>
    </p:spTree>
    <p:extLst>
      <p:ext uri="{BB962C8B-B14F-4D97-AF65-F5344CB8AC3E}">
        <p14:creationId xmlns:p14="http://schemas.microsoft.com/office/powerpoint/2010/main" val="36804707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3771E83B-8866-44F9-8EDA-43046D17A723}"/>
              </a:ext>
            </a:extLst>
          </p:cNvPr>
          <p:cNvSpPr txBox="1"/>
          <p:nvPr/>
        </p:nvSpPr>
        <p:spPr>
          <a:xfrm>
            <a:off x="799070" y="601417"/>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4A2C4"/>
                </a:solidFill>
                <a:effectLst/>
                <a:uLnTx/>
                <a:uFillTx/>
                <a:latin typeface="等线"/>
                <a:ea typeface="等线" panose="02010600030101010101" pitchFamily="2" charset="-122"/>
                <a:cs typeface="+mn-cs"/>
              </a:rPr>
              <a:t>样例三</a:t>
            </a:r>
          </a:p>
        </p:txBody>
      </p:sp>
      <p:pic>
        <p:nvPicPr>
          <p:cNvPr id="9" name="图片 8">
            <a:extLst>
              <a:ext uri="{FF2B5EF4-FFF2-40B4-BE49-F238E27FC236}">
                <a16:creationId xmlns:a16="http://schemas.microsoft.com/office/drawing/2014/main" id="{9FD5C53D-6A88-4500-82AA-FCD972441382}"/>
              </a:ext>
            </a:extLst>
          </p:cNvPr>
          <p:cNvPicPr>
            <a:picLocks noChangeAspect="1"/>
          </p:cNvPicPr>
          <p:nvPr/>
        </p:nvPicPr>
        <p:blipFill>
          <a:blip r:embed="rId2"/>
          <a:stretch>
            <a:fillRect/>
          </a:stretch>
        </p:blipFill>
        <p:spPr>
          <a:xfrm>
            <a:off x="1481267" y="1194433"/>
            <a:ext cx="3796612" cy="5062150"/>
          </a:xfrm>
          <a:prstGeom prst="rect">
            <a:avLst/>
          </a:prstGeom>
        </p:spPr>
      </p:pic>
      <p:pic>
        <p:nvPicPr>
          <p:cNvPr id="11" name="图片 10">
            <a:extLst>
              <a:ext uri="{FF2B5EF4-FFF2-40B4-BE49-F238E27FC236}">
                <a16:creationId xmlns:a16="http://schemas.microsoft.com/office/drawing/2014/main" id="{25CAA187-FDCF-4A7D-8F58-762C66CC0C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77879" y="2500312"/>
            <a:ext cx="1676400" cy="1857375"/>
          </a:xfrm>
          <a:prstGeom prst="rect">
            <a:avLst/>
          </a:prstGeom>
        </p:spPr>
      </p:pic>
      <p:pic>
        <p:nvPicPr>
          <p:cNvPr id="13" name="图片 12">
            <a:extLst>
              <a:ext uri="{FF2B5EF4-FFF2-40B4-BE49-F238E27FC236}">
                <a16:creationId xmlns:a16="http://schemas.microsoft.com/office/drawing/2014/main" id="{4028EE27-4730-4605-9592-D408E1F1E91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29217" y="2800349"/>
            <a:ext cx="1028700" cy="1257300"/>
          </a:xfrm>
          <a:prstGeom prst="rect">
            <a:avLst/>
          </a:prstGeom>
        </p:spPr>
      </p:pic>
      <p:pic>
        <p:nvPicPr>
          <p:cNvPr id="15" name="图片 14">
            <a:extLst>
              <a:ext uri="{FF2B5EF4-FFF2-40B4-BE49-F238E27FC236}">
                <a16:creationId xmlns:a16="http://schemas.microsoft.com/office/drawing/2014/main" id="{DC4152CF-7CD1-491D-8620-ACEDC5BDC1C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449190" y="2752724"/>
            <a:ext cx="1504950" cy="1304925"/>
          </a:xfrm>
          <a:prstGeom prst="rect">
            <a:avLst/>
          </a:prstGeom>
        </p:spPr>
      </p:pic>
    </p:spTree>
    <p:extLst>
      <p:ext uri="{BB962C8B-B14F-4D97-AF65-F5344CB8AC3E}">
        <p14:creationId xmlns:p14="http://schemas.microsoft.com/office/powerpoint/2010/main" val="13116254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2" cstate="print">
            <a:extLst>
              <a:ext uri="{28A0092B-C50C-407E-A947-70E740481C1C}">
                <a14:useLocalDpi xmlns:a14="http://schemas.microsoft.com/office/drawing/2010/main" val="0"/>
              </a:ext>
            </a:extLst>
          </a:blip>
          <a:srcRect t="5899" b="30725"/>
          <a:stretch>
            <a:fillRect/>
          </a:stretch>
        </p:blipFill>
        <p:spPr>
          <a:xfrm>
            <a:off x="0" y="1"/>
            <a:ext cx="12192000" cy="4129171"/>
          </a:xfrm>
          <a:prstGeom prst="rect">
            <a:avLst/>
          </a:prstGeom>
        </p:spPr>
      </p:pic>
      <p:sp>
        <p:nvSpPr>
          <p:cNvPr id="6" name="矩形 5"/>
          <p:cNvSpPr/>
          <p:nvPr/>
        </p:nvSpPr>
        <p:spPr>
          <a:xfrm>
            <a:off x="0" y="0"/>
            <a:ext cx="12192000" cy="4129171"/>
          </a:xfrm>
          <a:prstGeom prst="rect">
            <a:avLst/>
          </a:prstGeom>
          <a:gradFill>
            <a:gsLst>
              <a:gs pos="75000">
                <a:srgbClr val="268F9C">
                  <a:alpha val="70000"/>
                </a:srgbClr>
              </a:gs>
              <a:gs pos="37000">
                <a:srgbClr val="67CDDA">
                  <a:alpha val="70000"/>
                </a:srgbClr>
              </a:gs>
              <a:gs pos="0">
                <a:srgbClr val="70B5BE">
                  <a:alpha val="70000"/>
                </a:srgbClr>
              </a:gs>
              <a:gs pos="99000">
                <a:srgbClr val="64A2C4">
                  <a:alpha val="70000"/>
                </a:srgb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p:cNvSpPr txBox="1"/>
          <p:nvPr/>
        </p:nvSpPr>
        <p:spPr>
          <a:xfrm>
            <a:off x="4165672" y="4357771"/>
            <a:ext cx="3860656" cy="1200329"/>
          </a:xfrm>
          <a:prstGeom prst="rect">
            <a:avLst/>
          </a:prstGeom>
          <a:noFill/>
        </p:spPr>
        <p:txBody>
          <a:bodyPr wrap="square" rtlCol="0">
            <a:spAutoFit/>
          </a:bodyPr>
          <a:lstStyle/>
          <a:p>
            <a:r>
              <a:rPr lang="zh-CN" altLang="en-US" sz="7200" dirty="0">
                <a:solidFill>
                  <a:srgbClr val="2A566E"/>
                </a:solidFill>
                <a:latin typeface="思源黑体 Bold" panose="020B0800000000000000" pitchFamily="34" charset="-122"/>
                <a:ea typeface="思源黑体 Bold" panose="020B0800000000000000" pitchFamily="34" charset="-122"/>
              </a:rPr>
              <a:t>  感谢</a:t>
            </a:r>
          </a:p>
        </p:txBody>
      </p:sp>
      <p:pic>
        <p:nvPicPr>
          <p:cNvPr id="4" name="图片 3">
            <a:extLst>
              <a:ext uri="{FF2B5EF4-FFF2-40B4-BE49-F238E27FC236}">
                <a16:creationId xmlns:a16="http://schemas.microsoft.com/office/drawing/2014/main" id="{C7C30145-645F-4015-8875-D500B6CD0B8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5505560" cy="4129170"/>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9451108" y="4636655"/>
            <a:ext cx="1274618" cy="1274618"/>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75564" y="1311564"/>
            <a:ext cx="1440873" cy="1323439"/>
          </a:xfrm>
          <a:prstGeom prst="rect">
            <a:avLst/>
          </a:prstGeom>
          <a:solidFill>
            <a:schemeClr val="bg1"/>
          </a:solidFill>
        </p:spPr>
        <p:txBody>
          <a:bodyPr wrap="square" rtlCol="0">
            <a:spAutoFit/>
          </a:bodyPr>
          <a:lstStyle/>
          <a:p>
            <a:r>
              <a:rPr lang="en-US" altLang="zh-CN"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rPr>
              <a:t>01</a:t>
            </a:r>
            <a:endParaRPr lang="zh-CN" altLang="en-US"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endParaRPr>
          </a:p>
        </p:txBody>
      </p:sp>
      <p:grpSp>
        <p:nvGrpSpPr>
          <p:cNvPr id="10" name="组合 9"/>
          <p:cNvGrpSpPr/>
          <p:nvPr/>
        </p:nvGrpSpPr>
        <p:grpSpPr>
          <a:xfrm>
            <a:off x="406397" y="1646380"/>
            <a:ext cx="1219202" cy="1219201"/>
            <a:chOff x="406397" y="1646380"/>
            <a:chExt cx="1219202" cy="1219201"/>
          </a:xfrm>
        </p:grpSpPr>
        <p:sp>
          <p:nvSpPr>
            <p:cNvPr id="2" name="椭圆 1"/>
            <p:cNvSpPr/>
            <p:nvPr/>
          </p:nvSpPr>
          <p:spPr>
            <a:xfrm>
              <a:off x="406398" y="1646380"/>
              <a:ext cx="1219201" cy="121920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6397" y="1646380"/>
              <a:ext cx="1219201" cy="1219201"/>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63071" y="3643746"/>
            <a:ext cx="1154547" cy="1154546"/>
            <a:chOff x="1263071" y="3643746"/>
            <a:chExt cx="1154547" cy="1154546"/>
          </a:xfrm>
        </p:grpSpPr>
        <p:sp>
          <p:nvSpPr>
            <p:cNvPr id="3" name="椭圆 2"/>
            <p:cNvSpPr/>
            <p:nvPr/>
          </p:nvSpPr>
          <p:spPr>
            <a:xfrm>
              <a:off x="1263072" y="3643746"/>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63071" y="3643746"/>
              <a:ext cx="1154546" cy="1154546"/>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40891" y="4636655"/>
            <a:ext cx="1154547" cy="1154546"/>
            <a:chOff x="2740891" y="4636655"/>
            <a:chExt cx="1154547" cy="1154546"/>
          </a:xfrm>
        </p:grpSpPr>
        <p:sp>
          <p:nvSpPr>
            <p:cNvPr id="4" name="椭圆 3"/>
            <p:cNvSpPr/>
            <p:nvPr/>
          </p:nvSpPr>
          <p:spPr>
            <a:xfrm>
              <a:off x="2740892" y="4636655"/>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2740891" y="4636655"/>
              <a:ext cx="1154546" cy="1154546"/>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2" name="组合 21"/>
          <p:cNvGrpSpPr/>
          <p:nvPr/>
        </p:nvGrpSpPr>
        <p:grpSpPr>
          <a:xfrm>
            <a:off x="9451108" y="2884054"/>
            <a:ext cx="1089892" cy="1089891"/>
            <a:chOff x="9451108" y="2884054"/>
            <a:chExt cx="1089892" cy="1089891"/>
          </a:xfrm>
        </p:grpSpPr>
        <p:sp>
          <p:nvSpPr>
            <p:cNvPr id="5" name="椭圆 4"/>
            <p:cNvSpPr/>
            <p:nvPr/>
          </p:nvSpPr>
          <p:spPr>
            <a:xfrm>
              <a:off x="9451109" y="2884054"/>
              <a:ext cx="1089891" cy="108989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451108" y="2884054"/>
              <a:ext cx="1089891" cy="1089891"/>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540999" y="1573646"/>
            <a:ext cx="1170710" cy="1170709"/>
            <a:chOff x="10540999" y="1573646"/>
            <a:chExt cx="1170710" cy="1170709"/>
          </a:xfrm>
        </p:grpSpPr>
        <p:sp>
          <p:nvSpPr>
            <p:cNvPr id="6" name="椭圆 5"/>
            <p:cNvSpPr/>
            <p:nvPr/>
          </p:nvSpPr>
          <p:spPr>
            <a:xfrm>
              <a:off x="10541000" y="1573646"/>
              <a:ext cx="1170709" cy="1170709"/>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540999" y="1573646"/>
              <a:ext cx="1170709" cy="1170709"/>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57380" y="5098473"/>
            <a:ext cx="868219" cy="868218"/>
            <a:chOff x="757380" y="5098473"/>
            <a:chExt cx="868219" cy="868218"/>
          </a:xfrm>
        </p:grpSpPr>
        <p:sp>
          <p:nvSpPr>
            <p:cNvPr id="8" name="椭圆 7"/>
            <p:cNvSpPr/>
            <p:nvPr/>
          </p:nvSpPr>
          <p:spPr>
            <a:xfrm>
              <a:off x="757381" y="5098473"/>
              <a:ext cx="868218" cy="868218"/>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57380" y="5098473"/>
              <a:ext cx="868218" cy="868218"/>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4460008" y="3013500"/>
            <a:ext cx="3271983" cy="830997"/>
          </a:xfrm>
          <a:prstGeom prst="rect">
            <a:avLst/>
          </a:prstGeom>
          <a:noFill/>
        </p:spPr>
        <p:txBody>
          <a:bodyPr wrap="square" rtlCol="0">
            <a:spAutoFit/>
          </a:bodyPr>
          <a:lstStyle/>
          <a:p>
            <a:r>
              <a:rPr lang="zh-CN" altLang="en-US" sz="4800" dirty="0">
                <a:gradFill>
                  <a:gsLst>
                    <a:gs pos="40000">
                      <a:srgbClr val="2A566E"/>
                    </a:gs>
                    <a:gs pos="100000">
                      <a:srgbClr val="2A566E">
                        <a:alpha val="30000"/>
                      </a:srgbClr>
                    </a:gs>
                  </a:gsLst>
                  <a:lin ang="5400000" scaled="1"/>
                </a:gradFill>
                <a:latin typeface="思源黑体 Bold" panose="020B0800000000000000" pitchFamily="34" charset="-122"/>
                <a:ea typeface="思源黑体 Bold" panose="020B0800000000000000" pitchFamily="34" charset="-122"/>
              </a:rPr>
              <a:t>项目描述</a:t>
            </a:r>
          </a:p>
        </p:txBody>
      </p:sp>
      <p:sp>
        <p:nvSpPr>
          <p:cNvPr id="24" name="文本框 23">
            <a:extLst>
              <a:ext uri="{FF2B5EF4-FFF2-40B4-BE49-F238E27FC236}">
                <a16:creationId xmlns:a16="http://schemas.microsoft.com/office/drawing/2014/main" id="{B99C9CAB-9CE9-4828-8BA4-0A6D4C0C8794}"/>
              </a:ext>
            </a:extLst>
          </p:cNvPr>
          <p:cNvSpPr txBox="1"/>
          <p:nvPr/>
        </p:nvSpPr>
        <p:spPr>
          <a:xfrm>
            <a:off x="4460008" y="4118841"/>
            <a:ext cx="6096000" cy="369332"/>
          </a:xfrm>
          <a:prstGeom prst="rect">
            <a:avLst/>
          </a:prstGeom>
          <a:noFill/>
        </p:spPr>
        <p:txBody>
          <a:bodyPr wrap="square">
            <a:spAutoFit/>
          </a:bodyPr>
          <a:lstStyle/>
          <a:p>
            <a:r>
              <a:rPr lang="zh-CN" altLang="en-US" sz="1800" b="1" i="0" dirty="0">
                <a:solidFill>
                  <a:srgbClr val="73909F"/>
                </a:solidFill>
                <a:effectLst/>
                <a:latin typeface="FandolSong-Bold-Identity-H"/>
              </a:rPr>
              <a:t>项目环境与级别</a:t>
            </a:r>
            <a:r>
              <a:rPr lang="zh-CN" altLang="en-US" sz="1800" dirty="0">
                <a:solidFill>
                  <a:srgbClr val="73909F"/>
                </a:solidFill>
              </a:rPr>
              <a:t> </a:t>
            </a:r>
          </a:p>
        </p:txBody>
      </p:sp>
      <p:sp>
        <p:nvSpPr>
          <p:cNvPr id="26" name="文本框 25">
            <a:extLst>
              <a:ext uri="{FF2B5EF4-FFF2-40B4-BE49-F238E27FC236}">
                <a16:creationId xmlns:a16="http://schemas.microsoft.com/office/drawing/2014/main" id="{4A8B4617-EAF6-404D-8C90-43C8C0B33A1B}"/>
              </a:ext>
            </a:extLst>
          </p:cNvPr>
          <p:cNvSpPr txBox="1"/>
          <p:nvPr/>
        </p:nvSpPr>
        <p:spPr>
          <a:xfrm>
            <a:off x="4460008" y="4633069"/>
            <a:ext cx="6096000" cy="369332"/>
          </a:xfrm>
          <a:prstGeom prst="rect">
            <a:avLst/>
          </a:prstGeom>
          <a:noFill/>
        </p:spPr>
        <p:txBody>
          <a:bodyPr wrap="square">
            <a:spAutoFit/>
          </a:bodyPr>
          <a:lstStyle/>
          <a:p>
            <a:r>
              <a:rPr lang="zh-CN" altLang="en-US" sz="1800" b="1" i="0" dirty="0">
                <a:solidFill>
                  <a:srgbClr val="73909F"/>
                </a:solidFill>
                <a:effectLst/>
                <a:latin typeface="FandolSong-Bold-Identity-H"/>
              </a:rPr>
              <a:t>任务目标</a:t>
            </a:r>
            <a:r>
              <a:rPr lang="zh-CN" altLang="en-US" sz="1800" dirty="0">
                <a:solidFill>
                  <a:srgbClr val="73909F"/>
                </a:solidFill>
              </a:rPr>
              <a:t> </a:t>
            </a: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926124FF-6BAC-4002-BB92-92170A540F01}"/>
              </a:ext>
            </a:extLst>
          </p:cNvPr>
          <p:cNvSpPr txBox="1"/>
          <p:nvPr/>
        </p:nvSpPr>
        <p:spPr>
          <a:xfrm>
            <a:off x="640860" y="606866"/>
            <a:ext cx="3931140" cy="584775"/>
          </a:xfrm>
          <a:prstGeom prst="rect">
            <a:avLst/>
          </a:prstGeom>
          <a:noFill/>
        </p:spPr>
        <p:txBody>
          <a:bodyPr wrap="square">
            <a:spAutoFit/>
          </a:bodyPr>
          <a:lstStyle/>
          <a:p>
            <a:r>
              <a:rPr lang="zh-CN" altLang="en-US" sz="3200" b="1" i="0" dirty="0">
                <a:solidFill>
                  <a:srgbClr val="73909F"/>
                </a:solidFill>
                <a:effectLst/>
                <a:latin typeface="FandolSong-Bold-Identity-H"/>
              </a:rPr>
              <a:t>项目环境与级别</a:t>
            </a:r>
            <a:r>
              <a:rPr lang="zh-CN" altLang="en-US" sz="3200" dirty="0">
                <a:solidFill>
                  <a:srgbClr val="73909F"/>
                </a:solidFill>
              </a:rPr>
              <a:t> </a:t>
            </a:r>
          </a:p>
        </p:txBody>
      </p:sp>
      <p:sp>
        <p:nvSpPr>
          <p:cNvPr id="2" name="文本框 1">
            <a:extLst>
              <a:ext uri="{FF2B5EF4-FFF2-40B4-BE49-F238E27FC236}">
                <a16:creationId xmlns:a16="http://schemas.microsoft.com/office/drawing/2014/main" id="{91DA283E-DECD-4CEC-AEBE-F2197F94E063}"/>
              </a:ext>
            </a:extLst>
          </p:cNvPr>
          <p:cNvSpPr txBox="1"/>
          <p:nvPr/>
        </p:nvSpPr>
        <p:spPr>
          <a:xfrm>
            <a:off x="640860" y="1781907"/>
            <a:ext cx="3463769" cy="1477328"/>
          </a:xfrm>
          <a:prstGeom prst="rect">
            <a:avLst/>
          </a:prstGeom>
          <a:noFill/>
        </p:spPr>
        <p:txBody>
          <a:bodyPr wrap="none" rtlCol="0">
            <a:spAutoFit/>
          </a:bodyPr>
          <a:lstStyle/>
          <a:p>
            <a:r>
              <a:rPr lang="zh-CN" altLang="en-US" sz="1800" b="0" i="0" dirty="0">
                <a:solidFill>
                  <a:srgbClr val="73909F"/>
                </a:solidFill>
                <a:effectLst/>
                <a:latin typeface="FandolSong-Regular-Identity-H"/>
              </a:rPr>
              <a:t>设计语言： </a:t>
            </a:r>
            <a:r>
              <a:rPr lang="en-US" altLang="zh-CN" sz="1800" b="0" i="0" dirty="0" err="1">
                <a:solidFill>
                  <a:srgbClr val="73909F"/>
                </a:solidFill>
                <a:effectLst/>
                <a:latin typeface="LMRoman10-Regular-Identity-H"/>
              </a:rPr>
              <a:t>verilog</a:t>
            </a:r>
            <a:r>
              <a:rPr lang="en-US" altLang="zh-CN" sz="1800" b="0" i="0" dirty="0">
                <a:solidFill>
                  <a:srgbClr val="73909F"/>
                </a:solidFill>
                <a:effectLst/>
                <a:latin typeface="LMRoman10-Regular-Identity-H"/>
              </a:rPr>
              <a:t> </a:t>
            </a:r>
            <a:r>
              <a:rPr lang="zh-CN" altLang="en-US" sz="1800" b="0" i="0" dirty="0">
                <a:solidFill>
                  <a:srgbClr val="73909F"/>
                </a:solidFill>
                <a:effectLst/>
                <a:latin typeface="FandolSong-Regular-Identity-H"/>
              </a:rPr>
              <a:t>硬件描述语言</a:t>
            </a:r>
            <a:endParaRPr lang="en-US" altLang="zh-CN" sz="1800" b="0" i="0" dirty="0">
              <a:solidFill>
                <a:srgbClr val="73909F"/>
              </a:solidFill>
              <a:effectLst/>
              <a:latin typeface="FandolSong-Regular-Identity-H"/>
            </a:endParaRPr>
          </a:p>
          <a:p>
            <a:br>
              <a:rPr lang="zh-CN" altLang="en-US" sz="1800" b="0" i="0" dirty="0">
                <a:solidFill>
                  <a:srgbClr val="73909F"/>
                </a:solidFill>
                <a:effectLst/>
                <a:latin typeface="FandolSong-Regular-Identity-H"/>
              </a:rPr>
            </a:br>
            <a:r>
              <a:rPr lang="zh-CN" altLang="en-US" sz="1800" b="0" i="0" dirty="0">
                <a:solidFill>
                  <a:srgbClr val="73909F"/>
                </a:solidFill>
                <a:effectLst/>
                <a:latin typeface="FandolSong-Regular-Identity-H"/>
              </a:rPr>
              <a:t>仿真环境： </a:t>
            </a:r>
            <a:r>
              <a:rPr lang="en-US" altLang="zh-CN" sz="1800" b="0" i="0" dirty="0" err="1">
                <a:solidFill>
                  <a:srgbClr val="73909F"/>
                </a:solidFill>
                <a:effectLst/>
                <a:latin typeface="LMRoman10-Regular-Identity-H"/>
              </a:rPr>
              <a:t>Vivado</a:t>
            </a:r>
            <a:endParaRPr lang="en-US" altLang="zh-CN" sz="1800" b="0" i="0" dirty="0">
              <a:solidFill>
                <a:srgbClr val="73909F"/>
              </a:solidFill>
              <a:effectLst/>
              <a:latin typeface="LMRoman10-Regular-Identity-H"/>
            </a:endParaRPr>
          </a:p>
          <a:p>
            <a:br>
              <a:rPr lang="en-US" altLang="zh-CN" sz="1800" b="0" i="0" dirty="0">
                <a:solidFill>
                  <a:srgbClr val="73909F"/>
                </a:solidFill>
                <a:effectLst/>
                <a:latin typeface="LMRoman10-Regular-Identity-H"/>
              </a:rPr>
            </a:br>
            <a:r>
              <a:rPr lang="zh-CN" altLang="en-US" sz="1800" b="0" i="0" dirty="0">
                <a:solidFill>
                  <a:srgbClr val="73909F"/>
                </a:solidFill>
                <a:effectLst/>
                <a:latin typeface="FandolSong-Regular-Identity-H"/>
              </a:rPr>
              <a:t>设计级别：门级</a:t>
            </a:r>
            <a:r>
              <a:rPr lang="zh-CN" altLang="en-US" dirty="0">
                <a:solidFill>
                  <a:srgbClr val="73909F"/>
                </a:solidFill>
              </a:rPr>
              <a:t> </a:t>
            </a:r>
          </a:p>
        </p:txBody>
      </p:sp>
    </p:spTree>
    <p:extLst>
      <p:ext uri="{BB962C8B-B14F-4D97-AF65-F5344CB8AC3E}">
        <p14:creationId xmlns:p14="http://schemas.microsoft.com/office/powerpoint/2010/main" val="3139068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500"/>
                                        <p:tgtEl>
                                          <p:spTgt spid="2">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2">
                                            <p:txEl>
                                              <p:pRg st="1" end="1"/>
                                            </p:txEl>
                                          </p:spTgt>
                                        </p:tgtEl>
                                        <p:attrNameLst>
                                          <p:attrName>style.visibility</p:attrName>
                                        </p:attrNameLst>
                                      </p:cBhvr>
                                      <p:to>
                                        <p:strVal val="visible"/>
                                      </p:to>
                                    </p:set>
                                    <p:animEffect transition="in" filter="fade">
                                      <p:cBhvr>
                                        <p:cTn id="10" dur="500"/>
                                        <p:tgtEl>
                                          <p:spTgt spid="2">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2">
                                            <p:txEl>
                                              <p:pRg st="2" end="2"/>
                                            </p:txEl>
                                          </p:spTgt>
                                        </p:tgtEl>
                                        <p:attrNameLst>
                                          <p:attrName>style.visibility</p:attrName>
                                        </p:attrNameLst>
                                      </p:cBhvr>
                                      <p:to>
                                        <p:strVal val="visible"/>
                                      </p:to>
                                    </p:set>
                                    <p:animEffect transition="in" filter="fade">
                                      <p:cBhvr>
                                        <p:cTn id="13" dur="500"/>
                                        <p:tgtEl>
                                          <p:spTgt spid="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文本框 51"/>
          <p:cNvSpPr txBox="1"/>
          <p:nvPr/>
        </p:nvSpPr>
        <p:spPr>
          <a:xfrm>
            <a:off x="787222" y="1419918"/>
            <a:ext cx="692727" cy="584775"/>
          </a:xfrm>
          <a:prstGeom prst="rect">
            <a:avLst/>
          </a:prstGeom>
          <a:noFill/>
        </p:spPr>
        <p:txBody>
          <a:bodyPr wrap="square" rtlCol="0">
            <a:spAutoFit/>
          </a:bodyPr>
          <a:lstStyle/>
          <a:p>
            <a:r>
              <a:rPr lang="en-US" altLang="zh-CN" sz="3200" dirty="0">
                <a:solidFill>
                  <a:schemeClr val="bg1"/>
                </a:solidFill>
                <a:latin typeface="思源黑体 Bold" panose="020B0800000000000000" pitchFamily="34" charset="-122"/>
                <a:ea typeface="思源黑体 Bold" panose="020B0800000000000000" pitchFamily="34" charset="-122"/>
              </a:rPr>
              <a:t>01</a:t>
            </a:r>
            <a:endParaRPr lang="zh-CN" altLang="en-US" sz="3200" dirty="0">
              <a:solidFill>
                <a:schemeClr val="bg1"/>
              </a:solidFill>
              <a:latin typeface="思源黑体 Bold" panose="020B0800000000000000" pitchFamily="34" charset="-122"/>
              <a:ea typeface="思源黑体 Bold" panose="020B0800000000000000" pitchFamily="34" charset="-122"/>
            </a:endParaRPr>
          </a:p>
        </p:txBody>
      </p:sp>
      <p:sp>
        <p:nvSpPr>
          <p:cNvPr id="58" name="文本框 57"/>
          <p:cNvSpPr txBox="1"/>
          <p:nvPr/>
        </p:nvSpPr>
        <p:spPr>
          <a:xfrm>
            <a:off x="2160612" y="1891958"/>
            <a:ext cx="2894965" cy="460375"/>
          </a:xfrm>
          <a:prstGeom prst="rect">
            <a:avLst/>
          </a:prstGeom>
          <a:noFill/>
        </p:spPr>
        <p:txBody>
          <a:bodyPr wrap="square" rtlCol="0">
            <a:spAutoFit/>
          </a:bodyPr>
          <a:lstStyle/>
          <a:p>
            <a:r>
              <a:rPr lang="zh-CN" altLang="en-US" sz="2400" dirty="0">
                <a:solidFill>
                  <a:schemeClr val="bg1"/>
                </a:solidFill>
                <a:latin typeface="思源黑体 Bold" panose="020B0800000000000000" pitchFamily="34" charset="-122"/>
                <a:ea typeface="思源黑体 Bold" panose="020B0800000000000000" pitchFamily="34" charset="-122"/>
              </a:rPr>
              <a:t>生命安全受到威胁</a:t>
            </a:r>
          </a:p>
        </p:txBody>
      </p:sp>
      <p:sp>
        <p:nvSpPr>
          <p:cNvPr id="31" name="文本框 30">
            <a:extLst>
              <a:ext uri="{FF2B5EF4-FFF2-40B4-BE49-F238E27FC236}">
                <a16:creationId xmlns:a16="http://schemas.microsoft.com/office/drawing/2014/main" id="{CB4A0BBF-B880-4ACA-A509-7246EF2C90DC}"/>
              </a:ext>
            </a:extLst>
          </p:cNvPr>
          <p:cNvSpPr txBox="1"/>
          <p:nvPr/>
        </p:nvSpPr>
        <p:spPr>
          <a:xfrm>
            <a:off x="640862" y="534586"/>
            <a:ext cx="1938351" cy="584775"/>
          </a:xfrm>
          <a:prstGeom prst="rect">
            <a:avLst/>
          </a:prstGeom>
          <a:noFill/>
        </p:spPr>
        <p:txBody>
          <a:bodyPr wrap="none" rtlCol="0">
            <a:spAutoFit/>
          </a:bodyPr>
          <a:lstStyle/>
          <a:p>
            <a:r>
              <a:rPr lang="zh-CN" altLang="en-US" sz="3200" b="1" i="0" dirty="0">
                <a:solidFill>
                  <a:srgbClr val="73909F"/>
                </a:solidFill>
                <a:effectLst/>
                <a:latin typeface="FandolSong-Bold-Identity-H"/>
              </a:rPr>
              <a:t>任务目标</a:t>
            </a:r>
            <a:r>
              <a:rPr lang="zh-CN" altLang="en-US" sz="3200" dirty="0">
                <a:solidFill>
                  <a:srgbClr val="73909F"/>
                </a:solidFill>
              </a:rPr>
              <a:t> </a:t>
            </a:r>
          </a:p>
        </p:txBody>
      </p:sp>
      <p:sp>
        <p:nvSpPr>
          <p:cNvPr id="33" name="文本框 32">
            <a:extLst>
              <a:ext uri="{FF2B5EF4-FFF2-40B4-BE49-F238E27FC236}">
                <a16:creationId xmlns:a16="http://schemas.microsoft.com/office/drawing/2014/main" id="{13879607-D22B-4745-AA91-ED90A2DE4BFC}"/>
              </a:ext>
            </a:extLst>
          </p:cNvPr>
          <p:cNvSpPr txBox="1"/>
          <p:nvPr/>
        </p:nvSpPr>
        <p:spPr>
          <a:xfrm>
            <a:off x="1040425" y="1568792"/>
            <a:ext cx="6096000" cy="923330"/>
          </a:xfrm>
          <a:prstGeom prst="rect">
            <a:avLst/>
          </a:prstGeom>
          <a:noFill/>
        </p:spPr>
        <p:txBody>
          <a:bodyPr wrap="square">
            <a:spAutoFit/>
          </a:bodyPr>
          <a:lstStyle/>
          <a:p>
            <a:r>
              <a:rPr lang="zh-CN" altLang="en-US" dirty="0"/>
              <a:t>实现</a:t>
            </a:r>
            <a:r>
              <a:rPr lang="en-US" altLang="zh-CN" dirty="0"/>
              <a:t>5*5</a:t>
            </a:r>
            <a:r>
              <a:rPr lang="zh-CN" altLang="en-US" dirty="0"/>
              <a:t>矩阵与</a:t>
            </a:r>
            <a:r>
              <a:rPr lang="en-US" altLang="zh-CN" dirty="0"/>
              <a:t>3*3</a:t>
            </a:r>
            <a:r>
              <a:rPr lang="zh-CN" altLang="en-US" dirty="0"/>
              <a:t>卷积核的卷积运算（元素为</a:t>
            </a:r>
            <a:r>
              <a:rPr lang="en-US" altLang="zh-CN" dirty="0"/>
              <a:t>8</a:t>
            </a:r>
            <a:r>
              <a:rPr lang="zh-CN" altLang="en-US" dirty="0"/>
              <a:t>位无符号整数）</a:t>
            </a:r>
            <a:br>
              <a:rPr lang="zh-CN" altLang="en-US" dirty="0"/>
            </a:br>
            <a:endParaRPr lang="zh-CN" altLang="en-US" dirty="0"/>
          </a:p>
        </p:txBody>
      </p:sp>
      <p:sp>
        <p:nvSpPr>
          <p:cNvPr id="35" name="文本框 34">
            <a:extLst>
              <a:ext uri="{FF2B5EF4-FFF2-40B4-BE49-F238E27FC236}">
                <a16:creationId xmlns:a16="http://schemas.microsoft.com/office/drawing/2014/main" id="{657F2867-A4A7-4EF5-8DDB-7EF5BC035FEB}"/>
              </a:ext>
            </a:extLst>
          </p:cNvPr>
          <p:cNvSpPr txBox="1"/>
          <p:nvPr/>
        </p:nvSpPr>
        <p:spPr>
          <a:xfrm>
            <a:off x="1040425" y="2383341"/>
            <a:ext cx="6189159" cy="369332"/>
          </a:xfrm>
          <a:prstGeom prst="rect">
            <a:avLst/>
          </a:prstGeom>
          <a:noFill/>
        </p:spPr>
        <p:txBody>
          <a:bodyPr wrap="square">
            <a:spAutoFit/>
          </a:bodyPr>
          <a:lstStyle/>
          <a:p>
            <a:r>
              <a:rPr lang="zh-CN" altLang="en-US" dirty="0">
                <a:solidFill>
                  <a:srgbClr val="000000"/>
                </a:solidFill>
                <a:latin typeface="FandolSong-Regular-Identity-H"/>
              </a:rPr>
              <a:t>卷积</a:t>
            </a:r>
            <a:r>
              <a:rPr lang="zh-CN" altLang="en-US" sz="1800" b="0" i="0" dirty="0">
                <a:solidFill>
                  <a:srgbClr val="000000"/>
                </a:solidFill>
                <a:effectLst/>
                <a:latin typeface="FandolSong-Regular-Identity-H"/>
              </a:rPr>
              <a:t>计算公式为：</a:t>
            </a:r>
            <a:r>
              <a:rPr lang="zh-CN" altLang="en-US" dirty="0"/>
              <a:t> </a:t>
            </a:r>
          </a:p>
        </p:txBody>
      </p:sp>
      <p:pic>
        <p:nvPicPr>
          <p:cNvPr id="11" name="图片 10">
            <a:extLst>
              <a:ext uri="{FF2B5EF4-FFF2-40B4-BE49-F238E27FC236}">
                <a16:creationId xmlns:a16="http://schemas.microsoft.com/office/drawing/2014/main" id="{504D035B-49B1-4818-8D8F-5D6D4FF1B4F5}"/>
              </a:ext>
            </a:extLst>
          </p:cNvPr>
          <p:cNvPicPr>
            <a:picLocks noChangeAspect="1"/>
          </p:cNvPicPr>
          <p:nvPr/>
        </p:nvPicPr>
        <p:blipFill>
          <a:blip r:embed="rId2"/>
          <a:stretch>
            <a:fillRect/>
          </a:stretch>
        </p:blipFill>
        <p:spPr>
          <a:xfrm>
            <a:off x="4001839" y="4611356"/>
            <a:ext cx="2867886" cy="2090335"/>
          </a:xfrm>
          <a:prstGeom prst="rect">
            <a:avLst/>
          </a:prstGeom>
        </p:spPr>
      </p:pic>
      <p:pic>
        <p:nvPicPr>
          <p:cNvPr id="3" name="图片 2">
            <a:extLst>
              <a:ext uri="{FF2B5EF4-FFF2-40B4-BE49-F238E27FC236}">
                <a16:creationId xmlns:a16="http://schemas.microsoft.com/office/drawing/2014/main" id="{9D2C38B2-1756-43B0-8A96-F98BD1EEF705}"/>
              </a:ext>
            </a:extLst>
          </p:cNvPr>
          <p:cNvPicPr>
            <a:picLocks noChangeAspect="1"/>
          </p:cNvPicPr>
          <p:nvPr/>
        </p:nvPicPr>
        <p:blipFill>
          <a:blip r:embed="rId3"/>
          <a:stretch>
            <a:fillRect/>
          </a:stretch>
        </p:blipFill>
        <p:spPr>
          <a:xfrm>
            <a:off x="923590" y="3096199"/>
            <a:ext cx="8685403" cy="1493947"/>
          </a:xfrm>
          <a:prstGeom prst="rect">
            <a:avLst/>
          </a:prstGeom>
        </p:spPr>
      </p:pic>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5"/>
                                        </p:tgtEl>
                                        <p:attrNameLst>
                                          <p:attrName>style.visibility</p:attrName>
                                        </p:attrNameLst>
                                      </p:cBhvr>
                                      <p:to>
                                        <p:strVal val="visible"/>
                                      </p:to>
                                    </p:set>
                                    <p:animEffect transition="in" filter="fade">
                                      <p:cBhvr>
                                        <p:cTn id="12" dur="500"/>
                                        <p:tgtEl>
                                          <p:spTgt spid="3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fade">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 grpId="0"/>
      <p:bldP spid="58" grpId="0"/>
      <p:bldP spid="33" grpId="0"/>
      <p:bldP spid="3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9451108" y="4636655"/>
            <a:ext cx="1274618" cy="1274618"/>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375564" y="1311564"/>
            <a:ext cx="2090465" cy="1323439"/>
          </a:xfrm>
          <a:prstGeom prst="rect">
            <a:avLst/>
          </a:prstGeom>
          <a:solidFill>
            <a:schemeClr val="bg1"/>
          </a:solidFill>
        </p:spPr>
        <p:txBody>
          <a:bodyPr wrap="square" rtlCol="0">
            <a:spAutoFit/>
          </a:bodyPr>
          <a:lstStyle/>
          <a:p>
            <a:r>
              <a:rPr lang="en-US" altLang="zh-CN"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rPr>
              <a:t>02</a:t>
            </a:r>
            <a:endParaRPr lang="zh-CN" altLang="en-US" sz="8000" dirty="0">
              <a:gradFill>
                <a:gsLst>
                  <a:gs pos="0">
                    <a:srgbClr val="2A566E"/>
                  </a:gs>
                  <a:gs pos="100000">
                    <a:srgbClr val="2A566E">
                      <a:alpha val="0"/>
                    </a:srgbClr>
                  </a:gs>
                </a:gsLst>
                <a:lin ang="5400000" scaled="1"/>
              </a:gradFill>
              <a:latin typeface="思源黑体 Bold" panose="020B0800000000000000" pitchFamily="34" charset="-122"/>
              <a:ea typeface="思源黑体 Bold" panose="020B0800000000000000" pitchFamily="34" charset="-122"/>
            </a:endParaRPr>
          </a:p>
        </p:txBody>
      </p:sp>
      <p:grpSp>
        <p:nvGrpSpPr>
          <p:cNvPr id="10" name="组合 9"/>
          <p:cNvGrpSpPr/>
          <p:nvPr/>
        </p:nvGrpSpPr>
        <p:grpSpPr>
          <a:xfrm>
            <a:off x="406397" y="1646380"/>
            <a:ext cx="1219202" cy="1219201"/>
            <a:chOff x="406397" y="1646380"/>
            <a:chExt cx="1219202" cy="1219201"/>
          </a:xfrm>
        </p:grpSpPr>
        <p:sp>
          <p:nvSpPr>
            <p:cNvPr id="2" name="椭圆 1"/>
            <p:cNvSpPr/>
            <p:nvPr/>
          </p:nvSpPr>
          <p:spPr>
            <a:xfrm>
              <a:off x="406398" y="1646380"/>
              <a:ext cx="1219201" cy="121920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406397" y="1646380"/>
              <a:ext cx="1219201" cy="1219201"/>
            </a:xfrm>
            <a:prstGeom prst="ellipse">
              <a:avLst/>
            </a:prstGeom>
            <a:gradFill>
              <a:gsLst>
                <a:gs pos="31000">
                  <a:srgbClr val="70B5BE"/>
                </a:gs>
                <a:gs pos="100000">
                  <a:srgbClr val="70B5BE">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1" name="组合 10"/>
          <p:cNvGrpSpPr/>
          <p:nvPr/>
        </p:nvGrpSpPr>
        <p:grpSpPr>
          <a:xfrm>
            <a:off x="1263071" y="3643746"/>
            <a:ext cx="1154547" cy="1154546"/>
            <a:chOff x="1263071" y="3643746"/>
            <a:chExt cx="1154547" cy="1154546"/>
          </a:xfrm>
        </p:grpSpPr>
        <p:sp>
          <p:nvSpPr>
            <p:cNvPr id="3" name="椭圆 2"/>
            <p:cNvSpPr/>
            <p:nvPr/>
          </p:nvSpPr>
          <p:spPr>
            <a:xfrm>
              <a:off x="1263072" y="3643746"/>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1263071" y="3643746"/>
              <a:ext cx="1154546" cy="1154546"/>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p:cNvGrpSpPr/>
          <p:nvPr/>
        </p:nvGrpSpPr>
        <p:grpSpPr>
          <a:xfrm>
            <a:off x="2740891" y="4636655"/>
            <a:ext cx="1154547" cy="1154546"/>
            <a:chOff x="2740891" y="4636655"/>
            <a:chExt cx="1154547" cy="1154546"/>
          </a:xfrm>
        </p:grpSpPr>
        <p:sp>
          <p:nvSpPr>
            <p:cNvPr id="4" name="椭圆 3"/>
            <p:cNvSpPr/>
            <p:nvPr/>
          </p:nvSpPr>
          <p:spPr>
            <a:xfrm>
              <a:off x="2740892" y="4636655"/>
              <a:ext cx="1154546" cy="1154546"/>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椭圆 13"/>
            <p:cNvSpPr/>
            <p:nvPr/>
          </p:nvSpPr>
          <p:spPr>
            <a:xfrm>
              <a:off x="2740891" y="4636655"/>
              <a:ext cx="1154546" cy="1154546"/>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grpSp>
        <p:nvGrpSpPr>
          <p:cNvPr id="22" name="组合 21"/>
          <p:cNvGrpSpPr/>
          <p:nvPr/>
        </p:nvGrpSpPr>
        <p:grpSpPr>
          <a:xfrm>
            <a:off x="9451108" y="2884054"/>
            <a:ext cx="1089892" cy="1089891"/>
            <a:chOff x="9451108" y="2884054"/>
            <a:chExt cx="1089892" cy="1089891"/>
          </a:xfrm>
        </p:grpSpPr>
        <p:sp>
          <p:nvSpPr>
            <p:cNvPr id="5" name="椭圆 4"/>
            <p:cNvSpPr/>
            <p:nvPr/>
          </p:nvSpPr>
          <p:spPr>
            <a:xfrm>
              <a:off x="9451109" y="2884054"/>
              <a:ext cx="1089891" cy="1089891"/>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9451108" y="2884054"/>
              <a:ext cx="1089891" cy="1089891"/>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3" name="组合 22"/>
          <p:cNvGrpSpPr/>
          <p:nvPr/>
        </p:nvGrpSpPr>
        <p:grpSpPr>
          <a:xfrm>
            <a:off x="10540999" y="1573646"/>
            <a:ext cx="1170710" cy="1170709"/>
            <a:chOff x="10540999" y="1573646"/>
            <a:chExt cx="1170710" cy="1170709"/>
          </a:xfrm>
        </p:grpSpPr>
        <p:sp>
          <p:nvSpPr>
            <p:cNvPr id="6" name="椭圆 5"/>
            <p:cNvSpPr/>
            <p:nvPr/>
          </p:nvSpPr>
          <p:spPr>
            <a:xfrm>
              <a:off x="10541000" y="1573646"/>
              <a:ext cx="1170709" cy="1170709"/>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540999" y="1573646"/>
              <a:ext cx="1170709" cy="1170709"/>
            </a:xfrm>
            <a:prstGeom prst="ellipse">
              <a:avLst/>
            </a:prstGeom>
            <a:gradFill>
              <a:gsLst>
                <a:gs pos="31000">
                  <a:srgbClr val="268F9C">
                    <a:alpha val="85000"/>
                  </a:srgbClr>
                </a:gs>
                <a:gs pos="100000">
                  <a:srgbClr val="268F9C">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p:cNvGrpSpPr/>
          <p:nvPr/>
        </p:nvGrpSpPr>
        <p:grpSpPr>
          <a:xfrm>
            <a:off x="757380" y="5098473"/>
            <a:ext cx="868219" cy="868218"/>
            <a:chOff x="757380" y="5098473"/>
            <a:chExt cx="868219" cy="868218"/>
          </a:xfrm>
        </p:grpSpPr>
        <p:sp>
          <p:nvSpPr>
            <p:cNvPr id="8" name="椭圆 7"/>
            <p:cNvSpPr/>
            <p:nvPr/>
          </p:nvSpPr>
          <p:spPr>
            <a:xfrm>
              <a:off x="757381" y="5098473"/>
              <a:ext cx="868218" cy="868218"/>
            </a:xfrm>
            <a:prstGeom prst="ellipse">
              <a:avLst/>
            </a:prstGeom>
            <a:gradFill>
              <a:gsLst>
                <a:gs pos="0">
                  <a:srgbClr val="555273"/>
                </a:gs>
                <a:gs pos="100000">
                  <a:srgbClr val="555273">
                    <a:alpha val="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p:nvSpPr>
          <p:spPr>
            <a:xfrm>
              <a:off x="757380" y="5098473"/>
              <a:ext cx="868218" cy="868218"/>
            </a:xfrm>
            <a:prstGeom prst="ellipse">
              <a:avLst/>
            </a:prstGeom>
            <a:gradFill>
              <a:gsLst>
                <a:gs pos="31000">
                  <a:srgbClr val="64A2C4"/>
                </a:gs>
                <a:gs pos="100000">
                  <a:srgbClr val="64A2C4">
                    <a:alpha val="20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9" name="文本框 18"/>
          <p:cNvSpPr txBox="1"/>
          <p:nvPr/>
        </p:nvSpPr>
        <p:spPr>
          <a:xfrm>
            <a:off x="3198495" y="3013710"/>
            <a:ext cx="6021070" cy="829945"/>
          </a:xfrm>
          <a:prstGeom prst="rect">
            <a:avLst/>
          </a:prstGeom>
          <a:noFill/>
        </p:spPr>
        <p:txBody>
          <a:bodyPr wrap="square" rtlCol="0">
            <a:spAutoFit/>
          </a:bodyPr>
          <a:lstStyle/>
          <a:p>
            <a:r>
              <a:rPr lang="zh-CN" altLang="en-US" sz="4800" dirty="0">
                <a:gradFill>
                  <a:gsLst>
                    <a:gs pos="40000">
                      <a:srgbClr val="2A566E"/>
                    </a:gs>
                    <a:gs pos="100000">
                      <a:srgbClr val="2A566E">
                        <a:alpha val="30000"/>
                      </a:srgbClr>
                    </a:gs>
                  </a:gsLst>
                  <a:lin ang="5400000" scaled="1"/>
                </a:gradFill>
                <a:latin typeface="思源黑体 Bold" panose="020B0800000000000000" pitchFamily="34" charset="-122"/>
                <a:ea typeface="思源黑体 Bold" panose="020B0800000000000000" pitchFamily="34" charset="-122"/>
              </a:rPr>
              <a:t>         技术方案</a:t>
            </a:r>
          </a:p>
        </p:txBody>
      </p:sp>
      <p:sp>
        <p:nvSpPr>
          <p:cNvPr id="24" name="文本框 23">
            <a:extLst>
              <a:ext uri="{FF2B5EF4-FFF2-40B4-BE49-F238E27FC236}">
                <a16:creationId xmlns:a16="http://schemas.microsoft.com/office/drawing/2014/main" id="{283E791A-5B91-4A90-9527-324214441B8D}"/>
              </a:ext>
            </a:extLst>
          </p:cNvPr>
          <p:cNvSpPr txBox="1"/>
          <p:nvPr/>
        </p:nvSpPr>
        <p:spPr>
          <a:xfrm>
            <a:off x="5031925" y="4120634"/>
            <a:ext cx="6094428" cy="369332"/>
          </a:xfrm>
          <a:prstGeom prst="rect">
            <a:avLst/>
          </a:prstGeom>
          <a:noFill/>
        </p:spPr>
        <p:txBody>
          <a:bodyPr wrap="square">
            <a:spAutoFit/>
          </a:bodyPr>
          <a:lstStyle/>
          <a:p>
            <a:r>
              <a:rPr lang="zh-CN" altLang="en-US" b="1" dirty="0">
                <a:solidFill>
                  <a:srgbClr val="64A2C4"/>
                </a:solidFill>
              </a:rPr>
              <a:t>加法器</a:t>
            </a:r>
          </a:p>
        </p:txBody>
      </p:sp>
      <p:sp>
        <p:nvSpPr>
          <p:cNvPr id="26" name="文本框 25">
            <a:extLst>
              <a:ext uri="{FF2B5EF4-FFF2-40B4-BE49-F238E27FC236}">
                <a16:creationId xmlns:a16="http://schemas.microsoft.com/office/drawing/2014/main" id="{07E307FC-33B1-4701-B74E-ADE5B111EB50}"/>
              </a:ext>
            </a:extLst>
          </p:cNvPr>
          <p:cNvSpPr txBox="1"/>
          <p:nvPr/>
        </p:nvSpPr>
        <p:spPr>
          <a:xfrm>
            <a:off x="5031925" y="4703893"/>
            <a:ext cx="6094428" cy="646331"/>
          </a:xfrm>
          <a:prstGeom prst="rect">
            <a:avLst/>
          </a:prstGeom>
          <a:noFill/>
        </p:spPr>
        <p:txBody>
          <a:bodyPr wrap="square">
            <a:spAutoFit/>
          </a:bodyPr>
          <a:lstStyle/>
          <a:p>
            <a:r>
              <a:rPr lang="zh-CN" altLang="en-US" b="1" i="0" dirty="0">
                <a:solidFill>
                  <a:srgbClr val="64A2C4"/>
                </a:solidFill>
                <a:effectLst/>
                <a:latin typeface="FandolSong-Bold-Identity-H"/>
              </a:rPr>
              <a:t>乘法器</a:t>
            </a:r>
            <a:r>
              <a:rPr lang="zh-CN" altLang="en-US" dirty="0"/>
              <a:t> </a:t>
            </a:r>
            <a:br>
              <a:rPr lang="zh-CN" altLang="en-US" dirty="0"/>
            </a:br>
            <a:endParaRPr lang="zh-CN" altLang="en-US" dirty="0"/>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par>
                                <p:cTn id="13" presetID="42"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fade">
                                      <p:cBhvr>
                                        <p:cTn id="15" dur="1000"/>
                                        <p:tgtEl>
                                          <p:spTgt spid="11"/>
                                        </p:tgtEl>
                                      </p:cBhvr>
                                    </p:animEffect>
                                    <p:anim calcmode="lin" valueType="num">
                                      <p:cBhvr>
                                        <p:cTn id="16" dur="1000" fill="hold"/>
                                        <p:tgtEl>
                                          <p:spTgt spid="11"/>
                                        </p:tgtEl>
                                        <p:attrNameLst>
                                          <p:attrName>ppt_x</p:attrName>
                                        </p:attrNameLst>
                                      </p:cBhvr>
                                      <p:tavLst>
                                        <p:tav tm="0">
                                          <p:val>
                                            <p:strVal val="#ppt_x"/>
                                          </p:val>
                                        </p:tav>
                                        <p:tav tm="100000">
                                          <p:val>
                                            <p:strVal val="#ppt_x"/>
                                          </p:val>
                                        </p:tav>
                                      </p:tavLst>
                                    </p:anim>
                                    <p:anim calcmode="lin" valueType="num">
                                      <p:cBhvr>
                                        <p:cTn id="17" dur="1000" fill="hold"/>
                                        <p:tgtEl>
                                          <p:spTgt spid="11"/>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1000"/>
                                        <p:tgtEl>
                                          <p:spTgt spid="21"/>
                                        </p:tgtEl>
                                      </p:cBhvr>
                                    </p:animEffect>
                                    <p:anim calcmode="lin" valueType="num">
                                      <p:cBhvr>
                                        <p:cTn id="21" dur="1000" fill="hold"/>
                                        <p:tgtEl>
                                          <p:spTgt spid="21"/>
                                        </p:tgtEl>
                                        <p:attrNameLst>
                                          <p:attrName>ppt_x</p:attrName>
                                        </p:attrNameLst>
                                      </p:cBhvr>
                                      <p:tavLst>
                                        <p:tav tm="0">
                                          <p:val>
                                            <p:strVal val="#ppt_x"/>
                                          </p:val>
                                        </p:tav>
                                        <p:tav tm="100000">
                                          <p:val>
                                            <p:strVal val="#ppt_x"/>
                                          </p:val>
                                        </p:tav>
                                      </p:tavLst>
                                    </p:anim>
                                    <p:anim calcmode="lin" valueType="num">
                                      <p:cBhvr>
                                        <p:cTn id="22" dur="1000" fill="hold"/>
                                        <p:tgtEl>
                                          <p:spTgt spid="21"/>
                                        </p:tgtEl>
                                        <p:attrNameLst>
                                          <p:attrName>ppt_y</p:attrName>
                                        </p:attrNameLst>
                                      </p:cBhvr>
                                      <p:tavLst>
                                        <p:tav tm="0">
                                          <p:val>
                                            <p:strVal val="#ppt_y+.1"/>
                                          </p:val>
                                        </p:tav>
                                        <p:tav tm="100000">
                                          <p:val>
                                            <p:strVal val="#ppt_y"/>
                                          </p:val>
                                        </p:tav>
                                      </p:tavLst>
                                    </p:anim>
                                  </p:childTnLst>
                                </p:cTn>
                              </p:par>
                              <p:par>
                                <p:cTn id="23" presetID="42"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anim calcmode="lin" valueType="num">
                                      <p:cBhvr>
                                        <p:cTn id="26" dur="1000" fill="hold"/>
                                        <p:tgtEl>
                                          <p:spTgt spid="20"/>
                                        </p:tgtEl>
                                        <p:attrNameLst>
                                          <p:attrName>ppt_x</p:attrName>
                                        </p:attrNameLst>
                                      </p:cBhvr>
                                      <p:tavLst>
                                        <p:tav tm="0">
                                          <p:val>
                                            <p:strVal val="#ppt_x"/>
                                          </p:val>
                                        </p:tav>
                                        <p:tav tm="100000">
                                          <p:val>
                                            <p:strVal val="#ppt_x"/>
                                          </p:val>
                                        </p:tav>
                                      </p:tavLst>
                                    </p:anim>
                                    <p:anim calcmode="lin" valueType="num">
                                      <p:cBhvr>
                                        <p:cTn id="27" dur="1000" fill="hold"/>
                                        <p:tgtEl>
                                          <p:spTgt spid="20"/>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1000"/>
                                        <p:tgtEl>
                                          <p:spTgt spid="22"/>
                                        </p:tgtEl>
                                      </p:cBhvr>
                                    </p:animEffect>
                                    <p:anim calcmode="lin" valueType="num">
                                      <p:cBhvr>
                                        <p:cTn id="31" dur="1000" fill="hold"/>
                                        <p:tgtEl>
                                          <p:spTgt spid="22"/>
                                        </p:tgtEl>
                                        <p:attrNameLst>
                                          <p:attrName>ppt_x</p:attrName>
                                        </p:attrNameLst>
                                      </p:cBhvr>
                                      <p:tavLst>
                                        <p:tav tm="0">
                                          <p:val>
                                            <p:strVal val="#ppt_x"/>
                                          </p:val>
                                        </p:tav>
                                        <p:tav tm="100000">
                                          <p:val>
                                            <p:strVal val="#ppt_x"/>
                                          </p:val>
                                        </p:tav>
                                      </p:tavLst>
                                    </p:anim>
                                    <p:anim calcmode="lin" valueType="num">
                                      <p:cBhvr>
                                        <p:cTn id="32" dur="1000" fill="hold"/>
                                        <p:tgtEl>
                                          <p:spTgt spid="22"/>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par>
                                <p:cTn id="38" presetID="47" presetClass="entr" presetSubtype="0" fill="hold" grpId="0"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fade">
                                      <p:cBhvr>
                                        <p:cTn id="40" dur="1000"/>
                                        <p:tgtEl>
                                          <p:spTgt spid="9"/>
                                        </p:tgtEl>
                                      </p:cBhvr>
                                    </p:animEffect>
                                    <p:anim calcmode="lin" valueType="num">
                                      <p:cBhvr>
                                        <p:cTn id="41" dur="1000" fill="hold"/>
                                        <p:tgtEl>
                                          <p:spTgt spid="9"/>
                                        </p:tgtEl>
                                        <p:attrNameLst>
                                          <p:attrName>ppt_x</p:attrName>
                                        </p:attrNameLst>
                                      </p:cBhvr>
                                      <p:tavLst>
                                        <p:tav tm="0">
                                          <p:val>
                                            <p:strVal val="#ppt_x"/>
                                          </p:val>
                                        </p:tav>
                                        <p:tav tm="100000">
                                          <p:val>
                                            <p:strVal val="#ppt_x"/>
                                          </p:val>
                                        </p:tav>
                                      </p:tavLst>
                                    </p:anim>
                                    <p:anim calcmode="lin" valueType="num">
                                      <p:cBhvr>
                                        <p:cTn id="42" dur="1000" fill="hold"/>
                                        <p:tgtEl>
                                          <p:spTgt spid="9"/>
                                        </p:tgtEl>
                                        <p:attrNameLst>
                                          <p:attrName>ppt_y</p:attrName>
                                        </p:attrNameLst>
                                      </p:cBhvr>
                                      <p:tavLst>
                                        <p:tav tm="0">
                                          <p:val>
                                            <p:strVal val="#ppt_y-.1"/>
                                          </p:val>
                                        </p:tav>
                                        <p:tav tm="100000">
                                          <p:val>
                                            <p:strVal val="#ppt_y"/>
                                          </p:val>
                                        </p:tav>
                                      </p:tavLst>
                                    </p:anim>
                                  </p:childTnLst>
                                </p:cTn>
                              </p:par>
                            </p:childTnLst>
                          </p:cTn>
                        </p:par>
                        <p:par>
                          <p:cTn id="43" fill="hold">
                            <p:stCondLst>
                              <p:cond delay="500"/>
                            </p:stCondLst>
                            <p:childTnLst>
                              <p:par>
                                <p:cTn id="44" presetID="22" presetClass="entr" presetSubtype="1" fill="hold" grpId="0" nodeType="afterEffect">
                                  <p:stCondLst>
                                    <p:cond delay="0"/>
                                  </p:stCondLst>
                                  <p:childTnLst>
                                    <p:set>
                                      <p:cBhvr>
                                        <p:cTn id="45" dur="1" fill="hold">
                                          <p:stCondLst>
                                            <p:cond delay="0"/>
                                          </p:stCondLst>
                                        </p:cTn>
                                        <p:tgtEl>
                                          <p:spTgt spid="19"/>
                                        </p:tgtEl>
                                        <p:attrNameLst>
                                          <p:attrName>style.visibility</p:attrName>
                                        </p:attrNameLst>
                                      </p:cBhvr>
                                      <p:to>
                                        <p:strVal val="visible"/>
                                      </p:to>
                                    </p:set>
                                    <p:animEffect transition="in" filter="wipe(up)">
                                      <p:cBhvr>
                                        <p:cTn id="46"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9" grpId="0" animBg="1"/>
      <p:bldP spid="1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0D7E8905-230D-4458-A784-1D12581EB850}"/>
              </a:ext>
            </a:extLst>
          </p:cNvPr>
          <p:cNvSpPr txBox="1"/>
          <p:nvPr/>
        </p:nvSpPr>
        <p:spPr>
          <a:xfrm>
            <a:off x="1241853" y="824237"/>
            <a:ext cx="9612923" cy="2585323"/>
          </a:xfrm>
          <a:prstGeom prst="rect">
            <a:avLst/>
          </a:prstGeom>
          <a:noFill/>
        </p:spPr>
        <p:txBody>
          <a:bodyPr wrap="square">
            <a:spAutoFit/>
          </a:bodyPr>
          <a:lstStyle/>
          <a:p>
            <a:endParaRPr lang="en-US" altLang="zh-CN" dirty="0"/>
          </a:p>
          <a:p>
            <a:endParaRPr lang="en-US" altLang="zh-CN" dirty="0"/>
          </a:p>
          <a:p>
            <a:endParaRPr lang="en-US" altLang="zh-CN" dirty="0"/>
          </a:p>
          <a:p>
            <a:r>
              <a:rPr lang="zh-CN" altLang="en-US" dirty="0"/>
              <a:t>加法器采用超前进位加法器，设计级别为门级</a:t>
            </a:r>
            <a:endParaRPr lang="en-US" altLang="zh-CN" dirty="0"/>
          </a:p>
          <a:p>
            <a:r>
              <a:rPr lang="zh-CN" altLang="en-US" dirty="0"/>
              <a:t>本小组在原先</a:t>
            </a:r>
            <a:r>
              <a:rPr lang="en-US" altLang="zh-CN" dirty="0"/>
              <a:t>32</a:t>
            </a:r>
            <a:r>
              <a:rPr lang="zh-CN" altLang="en-US" dirty="0"/>
              <a:t>位超前进位加法器的基础上，设计了</a:t>
            </a:r>
            <a:r>
              <a:rPr lang="en-US" altLang="zh-CN" dirty="0"/>
              <a:t>20</a:t>
            </a:r>
            <a:r>
              <a:rPr lang="zh-CN" altLang="en-US" dirty="0"/>
              <a:t>位的快速加法器</a:t>
            </a:r>
            <a:endParaRPr lang="en-US" altLang="zh-CN" dirty="0"/>
          </a:p>
          <a:p>
            <a:endParaRPr lang="en-US" altLang="zh-CN" dirty="0"/>
          </a:p>
          <a:p>
            <a:r>
              <a:rPr lang="zh-CN" altLang="en-US" dirty="0"/>
              <a:t>以下是模块图</a:t>
            </a:r>
            <a:endParaRPr lang="en-US" altLang="zh-CN" dirty="0"/>
          </a:p>
          <a:p>
            <a:br>
              <a:rPr lang="zh-CN" altLang="en-US" dirty="0"/>
            </a:br>
            <a:endParaRPr lang="zh-CN" altLang="en-US" dirty="0"/>
          </a:p>
        </p:txBody>
      </p:sp>
      <p:sp>
        <p:nvSpPr>
          <p:cNvPr id="11" name="文本框 10">
            <a:extLst>
              <a:ext uri="{FF2B5EF4-FFF2-40B4-BE49-F238E27FC236}">
                <a16:creationId xmlns:a16="http://schemas.microsoft.com/office/drawing/2014/main" id="{E0615533-09E2-4A99-9B86-A145DD53E5D1}"/>
              </a:ext>
            </a:extLst>
          </p:cNvPr>
          <p:cNvSpPr txBox="1"/>
          <p:nvPr/>
        </p:nvSpPr>
        <p:spPr>
          <a:xfrm>
            <a:off x="703384" y="543859"/>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64A2C4"/>
                </a:solidFill>
                <a:effectLst/>
                <a:uLnTx/>
                <a:uFillTx/>
                <a:latin typeface="等线"/>
                <a:ea typeface="等线" panose="02010600030101010101" pitchFamily="2" charset="-122"/>
                <a:cs typeface="+mn-cs"/>
              </a:rPr>
              <a:t>加法器</a:t>
            </a:r>
          </a:p>
        </p:txBody>
      </p:sp>
      <p:sp>
        <p:nvSpPr>
          <p:cNvPr id="13" name="文本框 12">
            <a:extLst>
              <a:ext uri="{FF2B5EF4-FFF2-40B4-BE49-F238E27FC236}">
                <a16:creationId xmlns:a16="http://schemas.microsoft.com/office/drawing/2014/main" id="{F40F9306-0B8D-4138-96D5-13715245922A}"/>
              </a:ext>
            </a:extLst>
          </p:cNvPr>
          <p:cNvSpPr txBox="1"/>
          <p:nvPr/>
        </p:nvSpPr>
        <p:spPr>
          <a:xfrm>
            <a:off x="1805354" y="4540181"/>
            <a:ext cx="6096000" cy="646331"/>
          </a:xfrm>
          <a:prstGeom prst="rect">
            <a:avLst/>
          </a:prstGeom>
          <a:noFill/>
        </p:spPr>
        <p:txBody>
          <a:bodyPr wrap="square">
            <a:spAutoFit/>
          </a:bodyPr>
          <a:lstStyle/>
          <a:p>
            <a:br>
              <a:rPr lang="en-US" altLang="zh-CN" dirty="0"/>
            </a:br>
            <a:endParaRPr lang="zh-CN" altLang="en-US" dirty="0"/>
          </a:p>
        </p:txBody>
      </p:sp>
      <p:pic>
        <p:nvPicPr>
          <p:cNvPr id="2" name="图片 1">
            <a:extLst>
              <a:ext uri="{FF2B5EF4-FFF2-40B4-BE49-F238E27FC236}">
                <a16:creationId xmlns:a16="http://schemas.microsoft.com/office/drawing/2014/main" id="{8F5D3A5D-A4B9-462F-95C7-312E543A1E25}"/>
              </a:ext>
            </a:extLst>
          </p:cNvPr>
          <p:cNvPicPr>
            <a:picLocks noChangeAspect="1"/>
          </p:cNvPicPr>
          <p:nvPr/>
        </p:nvPicPr>
        <p:blipFill>
          <a:blip r:embed="rId2"/>
          <a:stretch>
            <a:fillRect/>
          </a:stretch>
        </p:blipFill>
        <p:spPr>
          <a:xfrm>
            <a:off x="1241853" y="3272152"/>
            <a:ext cx="9144793" cy="3182388"/>
          </a:xfrm>
          <a:prstGeom prst="rect">
            <a:avLst/>
          </a:prstGeom>
        </p:spPr>
      </p:pic>
    </p:spTree>
    <p:extLst>
      <p:ext uri="{BB962C8B-B14F-4D97-AF65-F5344CB8AC3E}">
        <p14:creationId xmlns:p14="http://schemas.microsoft.com/office/powerpoint/2010/main" val="504129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1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44DAFC8-EBB9-4A87-9970-A7F5D8B9033C}"/>
              </a:ext>
            </a:extLst>
          </p:cNvPr>
          <p:cNvSpPr txBox="1"/>
          <p:nvPr/>
        </p:nvSpPr>
        <p:spPr>
          <a:xfrm>
            <a:off x="720365" y="579450"/>
            <a:ext cx="6094428" cy="861774"/>
          </a:xfrm>
          <a:prstGeom prst="rect">
            <a:avLst/>
          </a:prstGeom>
          <a:noFill/>
        </p:spPr>
        <p:txBody>
          <a:bodyPr wrap="square">
            <a:spAutoFit/>
          </a:bodyPr>
          <a:lstStyle/>
          <a:p>
            <a:r>
              <a:rPr lang="zh-CN" altLang="en-US" sz="3200" b="1" i="0" dirty="0">
                <a:solidFill>
                  <a:srgbClr val="70B5BE"/>
                </a:solidFill>
                <a:effectLst/>
                <a:latin typeface="FandolSong-Bold-Identity-H"/>
              </a:rPr>
              <a:t>乘法器</a:t>
            </a:r>
            <a:r>
              <a:rPr lang="zh-CN" altLang="en-US" dirty="0"/>
              <a:t> </a:t>
            </a:r>
            <a:br>
              <a:rPr lang="zh-CN" altLang="en-US" dirty="0"/>
            </a:br>
            <a:endParaRPr lang="zh-CN" altLang="en-US" dirty="0"/>
          </a:p>
        </p:txBody>
      </p:sp>
      <p:sp>
        <p:nvSpPr>
          <p:cNvPr id="7" name="文本框 6">
            <a:extLst>
              <a:ext uri="{FF2B5EF4-FFF2-40B4-BE49-F238E27FC236}">
                <a16:creationId xmlns:a16="http://schemas.microsoft.com/office/drawing/2014/main" id="{3B507746-9736-4D2D-AF8A-C45A06F9D246}"/>
              </a:ext>
            </a:extLst>
          </p:cNvPr>
          <p:cNvSpPr txBox="1"/>
          <p:nvPr/>
        </p:nvSpPr>
        <p:spPr>
          <a:xfrm>
            <a:off x="1400667" y="1166658"/>
            <a:ext cx="8453486" cy="2308324"/>
          </a:xfrm>
          <a:prstGeom prst="rect">
            <a:avLst/>
          </a:prstGeom>
          <a:noFill/>
        </p:spPr>
        <p:txBody>
          <a:bodyPr wrap="square">
            <a:spAutoFit/>
          </a:bodyPr>
          <a:lstStyle/>
          <a:p>
            <a:r>
              <a:rPr lang="zh-CN" altLang="en-US" sz="1800" b="0" i="0" dirty="0">
                <a:solidFill>
                  <a:srgbClr val="000000"/>
                </a:solidFill>
                <a:effectLst/>
                <a:latin typeface="FandolSong-Regular-Identity-H"/>
              </a:rPr>
              <a:t>乘法器采用移位相加原理。</a:t>
            </a:r>
            <a:br>
              <a:rPr lang="zh-CN" altLang="en-US" sz="1800" b="0" i="0" dirty="0">
                <a:solidFill>
                  <a:srgbClr val="000000"/>
                </a:solidFill>
                <a:effectLst/>
                <a:latin typeface="FandolSong-Regular-Identity-H"/>
              </a:rPr>
            </a:br>
            <a:r>
              <a:rPr lang="zh-CN" altLang="en-US" sz="1800" b="0" i="0" dirty="0">
                <a:solidFill>
                  <a:srgbClr val="000000"/>
                </a:solidFill>
                <a:effectLst/>
                <a:latin typeface="FandolSong-Regular-Identity-H"/>
              </a:rPr>
              <a:t>移位相加原理：从被乘位最低位开始，依次乘以乘数，得到的结果向坐移动</a:t>
            </a:r>
            <a:br>
              <a:rPr lang="zh-CN" altLang="en-US" sz="1800" b="0" i="0" dirty="0">
                <a:solidFill>
                  <a:srgbClr val="000000"/>
                </a:solidFill>
                <a:effectLst/>
                <a:latin typeface="FandolSong-Regular-Identity-H"/>
              </a:rPr>
            </a:br>
            <a:r>
              <a:rPr lang="zh-CN" altLang="en-US" sz="1800" b="0" i="0" dirty="0">
                <a:solidFill>
                  <a:srgbClr val="000000"/>
                </a:solidFill>
                <a:effectLst/>
                <a:latin typeface="FandolSong-Regular-Identity-H"/>
              </a:rPr>
              <a:t>若干位，最后将结果相加</a:t>
            </a:r>
            <a:r>
              <a:rPr lang="zh-CN" altLang="en-US" dirty="0">
                <a:solidFill>
                  <a:srgbClr val="000000"/>
                </a:solidFill>
                <a:latin typeface="FandolSong-Regular-Identity-H"/>
              </a:rPr>
              <a:t>。</a:t>
            </a:r>
            <a:r>
              <a:rPr lang="zh-CN" altLang="en-US" dirty="0"/>
              <a:t> </a:t>
            </a:r>
            <a:endParaRPr lang="en-US" altLang="zh-CN" dirty="0"/>
          </a:p>
          <a:p>
            <a:r>
              <a:rPr lang="zh-CN" altLang="en-US" dirty="0"/>
              <a:t>乘法器作为卷积计算中的基础模块，必须尽可能提高效率。最开始本次乘法器使用寄存器级别的设计，但这种设计方式大大延缓了最终卷积的计算效率，所以在多次调试下，因乘法器模块中的加法器和移位器都在上次实验中已经得到精简的门级设计，我们最终将两者进行整合实现了门级设计，使得卷积的效率大幅提升。</a:t>
            </a:r>
            <a:br>
              <a:rPr lang="zh-CN" altLang="en-US" dirty="0"/>
            </a:br>
            <a:endParaRPr lang="zh-CN" altLang="en-US" dirty="0"/>
          </a:p>
        </p:txBody>
      </p:sp>
      <p:pic>
        <p:nvPicPr>
          <p:cNvPr id="9" name="图片 8">
            <a:extLst>
              <a:ext uri="{FF2B5EF4-FFF2-40B4-BE49-F238E27FC236}">
                <a16:creationId xmlns:a16="http://schemas.microsoft.com/office/drawing/2014/main" id="{480B643A-D9B7-4639-A966-E8785B27E131}"/>
              </a:ext>
            </a:extLst>
          </p:cNvPr>
          <p:cNvPicPr>
            <a:picLocks noChangeAspect="1"/>
          </p:cNvPicPr>
          <p:nvPr/>
        </p:nvPicPr>
        <p:blipFill>
          <a:blip r:embed="rId2"/>
          <a:stretch>
            <a:fillRect/>
          </a:stretch>
        </p:blipFill>
        <p:spPr>
          <a:xfrm>
            <a:off x="2297096" y="3259129"/>
            <a:ext cx="6253015" cy="2512955"/>
          </a:xfrm>
          <a:prstGeom prst="rect">
            <a:avLst/>
          </a:prstGeom>
        </p:spPr>
      </p:pic>
    </p:spTree>
    <p:extLst>
      <p:ext uri="{BB962C8B-B14F-4D97-AF65-F5344CB8AC3E}">
        <p14:creationId xmlns:p14="http://schemas.microsoft.com/office/powerpoint/2010/main" val="25559165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44DAFC8-EBB9-4A87-9970-A7F5D8B9033C}"/>
              </a:ext>
            </a:extLst>
          </p:cNvPr>
          <p:cNvSpPr txBox="1"/>
          <p:nvPr/>
        </p:nvSpPr>
        <p:spPr>
          <a:xfrm>
            <a:off x="682657" y="579450"/>
            <a:ext cx="6094428" cy="86177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b="1" dirty="0">
                <a:solidFill>
                  <a:srgbClr val="70B5BE"/>
                </a:solidFill>
                <a:latin typeface="FandolSong-Bold-Identity-H"/>
                <a:ea typeface="等线" panose="02010600030101010101" pitchFamily="2" charset="-122"/>
              </a:rPr>
              <a:t>卷积模块</a:t>
            </a:r>
            <a: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t> </a:t>
            </a:r>
            <a:b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
        <p:nvSpPr>
          <p:cNvPr id="7" name="文本框 6">
            <a:extLst>
              <a:ext uri="{FF2B5EF4-FFF2-40B4-BE49-F238E27FC236}">
                <a16:creationId xmlns:a16="http://schemas.microsoft.com/office/drawing/2014/main" id="{3B507746-9736-4D2D-AF8A-C45A06F9D246}"/>
              </a:ext>
            </a:extLst>
          </p:cNvPr>
          <p:cNvSpPr txBox="1"/>
          <p:nvPr/>
        </p:nvSpPr>
        <p:spPr>
          <a:xfrm>
            <a:off x="1416378" y="1750012"/>
            <a:ext cx="8453486" cy="2585323"/>
          </a:xfrm>
          <a:prstGeom prst="rect">
            <a:avLst/>
          </a:prstGeom>
          <a:noFill/>
        </p:spPr>
        <p:txBody>
          <a:bodyPr wrap="square">
            <a:spAutoFit/>
          </a:bodyPr>
          <a:lstStyle/>
          <a:p>
            <a:pPr lvl="0"/>
            <a:r>
              <a:rPr lang="zh-CN" altLang="en-US" dirty="0">
                <a:solidFill>
                  <a:srgbClr val="000000"/>
                </a:solidFill>
                <a:latin typeface="FandolSong-Regular-Identity-H"/>
              </a:rPr>
              <a:t>先设计一个模块（</a:t>
            </a:r>
            <a:r>
              <a:rPr lang="en-US" altLang="zh-CN" dirty="0">
                <a:solidFill>
                  <a:srgbClr val="000000"/>
                </a:solidFill>
                <a:latin typeface="FandolSong-Regular-Identity-H"/>
              </a:rPr>
              <a:t>Conv</a:t>
            </a:r>
            <a:r>
              <a:rPr lang="zh-CN" altLang="en-US" dirty="0">
                <a:solidFill>
                  <a:srgbClr val="000000"/>
                </a:solidFill>
                <a:latin typeface="FandolSong-Regular-Identity-H"/>
              </a:rPr>
              <a:t>）用于进行两个</a:t>
            </a:r>
            <a:r>
              <a:rPr lang="en-US" altLang="zh-CN" dirty="0">
                <a:solidFill>
                  <a:srgbClr val="000000"/>
                </a:solidFill>
                <a:latin typeface="FandolSong-Regular-Identity-H"/>
              </a:rPr>
              <a:t>3*3</a:t>
            </a:r>
            <a:r>
              <a:rPr lang="zh-CN" altLang="en-US" dirty="0">
                <a:solidFill>
                  <a:srgbClr val="000000"/>
                </a:solidFill>
                <a:latin typeface="FandolSong-Regular-Identity-H"/>
              </a:rPr>
              <a:t>矩阵卷积运算的，输出一个</a:t>
            </a:r>
            <a:r>
              <a:rPr lang="en-US" altLang="zh-CN" dirty="0">
                <a:solidFill>
                  <a:srgbClr val="000000"/>
                </a:solidFill>
                <a:latin typeface="FandolSong-Regular-Identity-H"/>
              </a:rPr>
              <a:t>1*1</a:t>
            </a:r>
            <a:r>
              <a:rPr lang="zh-CN" altLang="en-US" dirty="0">
                <a:solidFill>
                  <a:srgbClr val="000000"/>
                </a:solidFill>
                <a:latin typeface="FandolSong-Regular-Identity-H"/>
              </a:rPr>
              <a:t>的卷积结果</a:t>
            </a:r>
          </a:p>
          <a:p>
            <a:pPr lvl="0"/>
            <a:r>
              <a:rPr lang="zh-CN" altLang="en-US" dirty="0">
                <a:solidFill>
                  <a:srgbClr val="000000"/>
                </a:solidFill>
                <a:latin typeface="FandolSong-Regular-Identity-H"/>
              </a:rPr>
              <a:t>再设计一个顶层模块（</a:t>
            </a:r>
            <a:r>
              <a:rPr lang="en-US" altLang="zh-CN" dirty="0">
                <a:solidFill>
                  <a:srgbClr val="000000"/>
                </a:solidFill>
                <a:latin typeface="FandolSong-Regular-Identity-H"/>
              </a:rPr>
              <a:t>Conv_53</a:t>
            </a:r>
            <a:r>
              <a:rPr lang="zh-CN" altLang="en-US" dirty="0">
                <a:solidFill>
                  <a:srgbClr val="000000"/>
                </a:solidFill>
                <a:latin typeface="FandolSong-Regular-Identity-H"/>
              </a:rPr>
              <a:t>）用于进行卷积核滑动操作。本模块基于时序逻辑设计，在</a:t>
            </a:r>
          </a:p>
          <a:p>
            <a:pPr lvl="0"/>
            <a:r>
              <a:rPr lang="zh-CN" altLang="en-US" dirty="0">
                <a:solidFill>
                  <a:srgbClr val="000000"/>
                </a:solidFill>
                <a:latin typeface="FandolSong-Regular-Identity-H"/>
              </a:rPr>
              <a:t>时钟下降沿进行状态变化。每利用</a:t>
            </a:r>
            <a:r>
              <a:rPr lang="en-US" altLang="zh-CN" dirty="0">
                <a:solidFill>
                  <a:srgbClr val="000000"/>
                </a:solidFill>
                <a:latin typeface="FandolSong-Regular-Identity-H"/>
              </a:rPr>
              <a:t>Conv</a:t>
            </a:r>
            <a:r>
              <a:rPr lang="zh-CN" altLang="en-US" dirty="0">
                <a:solidFill>
                  <a:srgbClr val="000000"/>
                </a:solidFill>
                <a:latin typeface="FandolSong-Regular-Identity-H"/>
              </a:rPr>
              <a:t>模块进行一次卷积运算就往右（或者下）移动卷积核。</a:t>
            </a:r>
          </a:p>
          <a:p>
            <a:pPr lvl="0"/>
            <a:r>
              <a:rPr lang="zh-CN" altLang="en-US" dirty="0">
                <a:solidFill>
                  <a:srgbClr val="000000"/>
                </a:solidFill>
                <a:latin typeface="FandolSong-Regular-Identity-H"/>
              </a:rPr>
              <a:t>最终得到</a:t>
            </a:r>
            <a:r>
              <a:rPr lang="en-US" altLang="zh-CN" dirty="0">
                <a:solidFill>
                  <a:srgbClr val="000000"/>
                </a:solidFill>
                <a:latin typeface="FandolSong-Regular-Identity-H"/>
              </a:rPr>
              <a:t>3*3</a:t>
            </a:r>
            <a:r>
              <a:rPr lang="zh-CN" altLang="en-US" dirty="0">
                <a:solidFill>
                  <a:srgbClr val="000000"/>
                </a:solidFill>
                <a:latin typeface="FandolSong-Regular-Identity-H"/>
              </a:rPr>
              <a:t>的输出矩阵。</a:t>
            </a:r>
          </a:p>
          <a:p>
            <a:pPr marL="0" marR="0" lvl="0" indent="0" algn="l" defTabSz="914400" rtl="0" eaLnBrk="1" fontAlgn="auto" latinLnBrk="0" hangingPunct="1">
              <a:lnSpc>
                <a:spcPct val="100000"/>
              </a:lnSpc>
              <a:spcBef>
                <a:spcPts val="0"/>
              </a:spcBef>
              <a:spcAft>
                <a:spcPts val="0"/>
              </a:spcAft>
              <a:buClrTx/>
              <a:buSzTx/>
              <a:buFontTx/>
              <a:buNone/>
              <a:tabLst/>
              <a:defRPr/>
            </a:pPr>
            <a:br>
              <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rPr>
            </a:br>
            <a:endParaRPr kumimoji="0" lang="zh-CN" altLang="en-US" sz="1800" b="0" i="0" u="none" strike="noStrike" kern="1200" cap="none" spc="0" normalizeH="0" baseline="0" noProof="0" dirty="0">
              <a:ln>
                <a:noFill/>
              </a:ln>
              <a:solidFill>
                <a:prstClr val="black"/>
              </a:solidFill>
              <a:effectLst/>
              <a:uLnTx/>
              <a:uFillTx/>
              <a:latin typeface="等线"/>
              <a:ea typeface="等线" panose="02010600030101010101" pitchFamily="2" charset="-122"/>
              <a:cs typeface="+mn-cs"/>
            </a:endParaRPr>
          </a:p>
        </p:txBody>
      </p:sp>
    </p:spTree>
    <p:extLst>
      <p:ext uri="{BB962C8B-B14F-4D97-AF65-F5344CB8AC3E}">
        <p14:creationId xmlns:p14="http://schemas.microsoft.com/office/powerpoint/2010/main" val="2267293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1965</TotalTime>
  <Words>781</Words>
  <Application>Microsoft Office PowerPoint</Application>
  <PresentationFormat>宽屏</PresentationFormat>
  <Paragraphs>102</Paragraphs>
  <Slides>29</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29</vt:i4>
      </vt:variant>
    </vt:vector>
  </HeadingPairs>
  <TitlesOfParts>
    <vt:vector size="38" baseType="lpstr">
      <vt:lpstr>等线</vt:lpstr>
      <vt:lpstr>Arial</vt:lpstr>
      <vt:lpstr>LMRoman10-Regular-Identity-H</vt:lpstr>
      <vt:lpstr>思源黑体 Bold</vt:lpstr>
      <vt:lpstr>FandolSong-Regular-Identity-H</vt:lpstr>
      <vt:lpstr>等线 Light</vt:lpstr>
      <vt:lpstr>LMRoman12-Bold-Identity-H</vt:lpstr>
      <vt:lpstr>FandolSong-Bold-Identity-H</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祖 宇聪</dc:creator>
  <cp:lastModifiedBy>罗 鹏</cp:lastModifiedBy>
  <cp:revision>67</cp:revision>
  <dcterms:created xsi:type="dcterms:W3CDTF">2019-08-21T04:44:00Z</dcterms:created>
  <dcterms:modified xsi:type="dcterms:W3CDTF">2021-12-19T14:23:43Z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2052-11.1.0.10667</vt:lpwstr>
  </property>
  <property fmtid="{D5CDD505-2E9C-101B-9397-08002B2CF9AE}" pid="3" name="KSOTemplateUUID">
    <vt:lpwstr>v1.0_mb_IBPQRJazLEQD3FTp0OhTKw==</vt:lpwstr>
  </property>
  <property fmtid="{D5CDD505-2E9C-101B-9397-08002B2CF9AE}" pid="4" name="ICV">
    <vt:lpwstr>343E4EDA80894DEB8BC02B039E63D8CA</vt:lpwstr>
  </property>
</Properties>
</file>